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9" r:id="rId3"/>
    <p:sldId id="270" r:id="rId4"/>
    <p:sldId id="271" r:id="rId5"/>
    <p:sldId id="257" r:id="rId6"/>
    <p:sldId id="258" r:id="rId7"/>
    <p:sldId id="266" r:id="rId8"/>
    <p:sldId id="267" r:id="rId9"/>
    <p:sldId id="268" r:id="rId10"/>
    <p:sldId id="263" r:id="rId11"/>
    <p:sldId id="264" r:id="rId12"/>
    <p:sldId id="260" r:id="rId13"/>
    <p:sldId id="269" r:id="rId14"/>
    <p:sldId id="275" r:id="rId15"/>
    <p:sldId id="276" r:id="rId16"/>
    <p:sldId id="274" r:id="rId17"/>
    <p:sldId id="272" r:id="rId18"/>
    <p:sldId id="273" r:id="rId19"/>
    <p:sldId id="278" r:id="rId2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D436E8-2F2A-4C65-9476-F0238F6426BA}" v="1423" dt="2021-11-27T10:27:16.441"/>
    <p1510:client id="{98DF2B45-5F69-584E-A9E8-8298C4ECA406}" v="5261" dt="2021-11-27T12:22:36.562"/>
    <p1510:client id="{C5B890CE-20C1-4910-8CC8-2E90410C807B}" v="748" dt="2021-11-26T17:35:17.365"/>
    <p1510:client id="{D14AD430-1391-6D44-B894-4CD2543769FD}" v="2346" dt="2021-11-26T23:00:52.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003A89-7FCD-4EC1-B37F-DDA8209C8130}" type="datetimeFigureOut">
              <a:rPr lang="en-US" smtClean="0"/>
              <a:t>11/28/2021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88DAE6-0104-4782-9026-D1A9D5D8CCC9}" type="slidenum">
              <a:rPr lang="en-US" smtClean="0"/>
              <a:t>‹Nr.›</a:t>
            </a:fld>
            <a:endParaRPr lang="en-US"/>
          </a:p>
        </p:txBody>
      </p:sp>
    </p:spTree>
    <p:extLst>
      <p:ext uri="{BB962C8B-B14F-4D97-AF65-F5344CB8AC3E}">
        <p14:creationId xmlns:p14="http://schemas.microsoft.com/office/powerpoint/2010/main" val="3828903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a:solidFill>
                  <a:schemeClr val="tx1"/>
                </a:solidFill>
                <a:effectLst/>
                <a:latin typeface="+mn-lt"/>
                <a:ea typeface="+mn-ea"/>
                <a:cs typeface="+mn-cs"/>
              </a:rPr>
              <a:t>The main bioprinting methods are extrusion, inkjet and laser-assisted bioprinting.</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Inkjet bioprinting is a non-contact printing technique that delivers a controlled volume of liquid (droplets) onto the </a:t>
            </a:r>
            <a:r>
              <a:rPr lang="en-US" sz="1200" kern="1200" err="1">
                <a:solidFill>
                  <a:schemeClr val="tx1"/>
                </a:solidFill>
                <a:effectLst/>
                <a:latin typeface="+mn-lt"/>
                <a:ea typeface="+mn-ea"/>
                <a:cs typeface="+mn-cs"/>
              </a:rPr>
              <a:t>subtstrate</a:t>
            </a:r>
            <a:r>
              <a:rPr lang="en-US" sz="1200" kern="1200">
                <a:solidFill>
                  <a:schemeClr val="tx1"/>
                </a:solidFill>
                <a:effectLst/>
                <a:latin typeface="+mn-lt"/>
                <a:ea typeface="+mn-ea"/>
                <a:cs typeface="+mn-cs"/>
              </a:rPr>
              <a:t>, so no continuous flow. There are different methods for the droplet formation, like thermal, piezoelectric or acoustic. A pro is its high printing speed; a con the low cell densities in the drops.</a:t>
            </a:r>
            <a:endParaRPr lang="es-ES" sz="1200" kern="1200">
              <a:solidFill>
                <a:schemeClr val="tx1"/>
              </a:solidFill>
              <a:effectLst/>
              <a:latin typeface="+mn-lt"/>
              <a:ea typeface="+mn-ea"/>
              <a:cs typeface="+mn-cs"/>
            </a:endParaRPr>
          </a:p>
          <a:p>
            <a:r>
              <a:rPr lang="en-IE" sz="1200" kern="1200">
                <a:solidFill>
                  <a:schemeClr val="tx1"/>
                </a:solidFill>
                <a:effectLst/>
                <a:latin typeface="+mn-lt"/>
                <a:ea typeface="+mn-ea"/>
                <a:cs typeface="+mn-cs"/>
              </a:rPr>
              <a:t>In extrusion-based bioprinting</a:t>
            </a:r>
            <a:r>
              <a:rPr lang="en-US" sz="1200" kern="1200">
                <a:solidFill>
                  <a:schemeClr val="tx1"/>
                </a:solidFill>
                <a:effectLst/>
                <a:latin typeface="+mn-lt"/>
                <a:ea typeface="+mn-ea"/>
                <a:cs typeface="+mn-cs"/>
              </a:rPr>
              <a:t>, </a:t>
            </a:r>
            <a:r>
              <a:rPr lang="en-IE" sz="1200" kern="1200">
                <a:solidFill>
                  <a:schemeClr val="tx1"/>
                </a:solidFill>
                <a:effectLst/>
                <a:latin typeface="+mn-lt"/>
                <a:ea typeface="+mn-ea"/>
                <a:cs typeface="+mn-cs"/>
              </a:rPr>
              <a:t>biomaterials are pressed out of a nozzle</a:t>
            </a:r>
            <a:r>
              <a:rPr lang="en-US" sz="1200" kern="1200">
                <a:solidFill>
                  <a:schemeClr val="tx1"/>
                </a:solidFill>
                <a:effectLst/>
                <a:latin typeface="+mn-lt"/>
                <a:ea typeface="+mn-ea"/>
                <a:cs typeface="+mn-cs"/>
              </a:rPr>
              <a:t> in form of a </a:t>
            </a:r>
            <a:r>
              <a:rPr lang="en-IE" sz="1200" kern="1200">
                <a:solidFill>
                  <a:schemeClr val="tx1"/>
                </a:solidFill>
                <a:effectLst/>
                <a:latin typeface="+mn-lt"/>
                <a:ea typeface="+mn-ea"/>
                <a:cs typeface="+mn-cs"/>
              </a:rPr>
              <a:t>continuous bead instead of droplets. There are pneumatic or mechanical (piston or screw) dispensing systems.</a:t>
            </a:r>
            <a:r>
              <a:rPr lang="en-US" sz="1200" kern="1200">
                <a:solidFill>
                  <a:schemeClr val="tx1"/>
                </a:solidFill>
                <a:effectLst/>
                <a:latin typeface="+mn-lt"/>
                <a:ea typeface="+mn-ea"/>
                <a:cs typeface="+mn-cs"/>
              </a:rPr>
              <a:t> A </a:t>
            </a:r>
            <a:r>
              <a:rPr lang="en-IE" sz="1200" kern="1200">
                <a:solidFill>
                  <a:schemeClr val="tx1"/>
                </a:solidFill>
                <a:effectLst/>
                <a:latin typeface="+mn-lt"/>
                <a:ea typeface="+mn-ea"/>
                <a:cs typeface="+mn-cs"/>
              </a:rPr>
              <a:t>pro are the high cell densities, because high viscosities can be extruded with higher pressure; a con is the lower cell viability because of the shear stress.</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Laser-assisted bioprinting uses a Laser as an energy source to deposit biomaterials on substrate. The laser pulse irradiates a ribbon with the donor biological tissue, which evaporates and reaches the receiving substrate in form of droplets. A pro is that this method has no nozzle, so no clogging; a Con is its slow flow rate.</a:t>
            </a:r>
            <a:endParaRPr lang="es-ES" sz="1200" kern="1200">
              <a:solidFill>
                <a:schemeClr val="tx1"/>
              </a:solidFill>
              <a:effectLst/>
              <a:latin typeface="+mn-lt"/>
              <a:ea typeface="+mn-ea"/>
              <a:cs typeface="+mn-cs"/>
            </a:endParaRPr>
          </a:p>
          <a:p>
            <a:endParaRPr lang="es-ES_tradnl"/>
          </a:p>
        </p:txBody>
      </p:sp>
      <p:sp>
        <p:nvSpPr>
          <p:cNvPr id="4" name="Marcador de número de diapositiva 3"/>
          <p:cNvSpPr>
            <a:spLocks noGrp="1"/>
          </p:cNvSpPr>
          <p:nvPr>
            <p:ph type="sldNum" sz="quarter" idx="5"/>
          </p:nvPr>
        </p:nvSpPr>
        <p:spPr/>
        <p:txBody>
          <a:bodyPr/>
          <a:lstStyle/>
          <a:p>
            <a:fld id="{6388DAE6-0104-4782-9026-D1A9D5D8CCC9}" type="slidenum">
              <a:rPr lang="en-US" smtClean="0"/>
              <a:t>3</a:t>
            </a:fld>
            <a:endParaRPr lang="en-US"/>
          </a:p>
        </p:txBody>
      </p:sp>
    </p:spTree>
    <p:extLst>
      <p:ext uri="{BB962C8B-B14F-4D97-AF65-F5344CB8AC3E}">
        <p14:creationId xmlns:p14="http://schemas.microsoft.com/office/powerpoint/2010/main" val="3812312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err="1">
                <a:solidFill>
                  <a:schemeClr val="tx1"/>
                </a:solidFill>
                <a:effectLst/>
                <a:latin typeface="+mn-lt"/>
                <a:ea typeface="+mn-ea"/>
                <a:cs typeface="+mn-cs"/>
              </a:rPr>
              <a:t>Bioinks</a:t>
            </a:r>
            <a:r>
              <a:rPr lang="en-US" sz="1200" kern="1200">
                <a:solidFill>
                  <a:schemeClr val="tx1"/>
                </a:solidFill>
                <a:effectLst/>
                <a:latin typeface="+mn-lt"/>
                <a:ea typeface="+mn-ea"/>
                <a:cs typeface="+mn-cs"/>
              </a:rPr>
              <a:t> contain living cells and biomaterials that mimic the extracellular matrix environment. They must have:</a:t>
            </a:r>
            <a:endParaRPr lang="es-E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Print temperatures under physiological temperatures</a:t>
            </a:r>
            <a:endParaRPr lang="es-E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Mild cross-linking conditions</a:t>
            </a:r>
            <a:endParaRPr lang="es-E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and non-toxic components</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Some natural </a:t>
            </a:r>
            <a:r>
              <a:rPr lang="en-US" sz="1200" kern="1200" err="1">
                <a:solidFill>
                  <a:schemeClr val="tx1"/>
                </a:solidFill>
                <a:effectLst/>
                <a:latin typeface="+mn-lt"/>
                <a:ea typeface="+mn-ea"/>
                <a:cs typeface="+mn-cs"/>
              </a:rPr>
              <a:t>bioinks</a:t>
            </a:r>
            <a:r>
              <a:rPr lang="en-US" sz="1200" kern="1200">
                <a:solidFill>
                  <a:schemeClr val="tx1"/>
                </a:solidFill>
                <a:effectLst/>
                <a:latin typeface="+mn-lt"/>
                <a:ea typeface="+mn-ea"/>
                <a:cs typeface="+mn-cs"/>
              </a:rPr>
              <a:t> are:</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Collagen, which is a very important hydrophilic protein of the ECM. That’s why it has a high biocompatibility. It has Integrin-binding domains which promote cell-adhesion. However, it is mechanically unstable at physiological temperatures, making it hard to maintain its shape.</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Gelatin is obtained from the denaturation of collagen, ensuring its biocompatibility. It’s a thermosensitive </a:t>
            </a:r>
            <a:r>
              <a:rPr lang="en-US" sz="1200" kern="1200" err="1">
                <a:solidFill>
                  <a:schemeClr val="tx1"/>
                </a:solidFill>
                <a:effectLst/>
                <a:latin typeface="+mn-lt"/>
                <a:ea typeface="+mn-ea"/>
                <a:cs typeface="+mn-cs"/>
              </a:rPr>
              <a:t>bioink</a:t>
            </a:r>
            <a:r>
              <a:rPr lang="en-US" sz="1200" kern="1200">
                <a:solidFill>
                  <a:schemeClr val="tx1"/>
                </a:solidFill>
                <a:effectLst/>
                <a:latin typeface="+mn-lt"/>
                <a:ea typeface="+mn-ea"/>
                <a:cs typeface="+mn-cs"/>
              </a:rPr>
              <a:t> that forms hydrogels at low temperatures. Modified versions, like Gelatin </a:t>
            </a:r>
            <a:r>
              <a:rPr lang="en-US" sz="1200" kern="1200" err="1">
                <a:solidFill>
                  <a:schemeClr val="tx1"/>
                </a:solidFill>
                <a:effectLst/>
                <a:latin typeface="+mn-lt"/>
                <a:ea typeface="+mn-ea"/>
                <a:cs typeface="+mn-cs"/>
              </a:rPr>
              <a:t>Methacryloyl</a:t>
            </a:r>
            <a:r>
              <a:rPr lang="en-US" sz="1200" kern="1200">
                <a:solidFill>
                  <a:schemeClr val="tx1"/>
                </a:solidFill>
                <a:effectLst/>
                <a:latin typeface="+mn-lt"/>
                <a:ea typeface="+mn-ea"/>
                <a:cs typeface="+mn-cs"/>
              </a:rPr>
              <a:t>, can be cross-linked by UV light.</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Alginate is an anionic polysaccharide from brown seaweed that is commonly used because it’s biocompatible, non-</a:t>
            </a:r>
            <a:r>
              <a:rPr lang="en-US" sz="1200" kern="1200" err="1">
                <a:solidFill>
                  <a:schemeClr val="tx1"/>
                </a:solidFill>
                <a:effectLst/>
                <a:latin typeface="+mn-lt"/>
                <a:ea typeface="+mn-ea"/>
                <a:cs typeface="+mn-cs"/>
              </a:rPr>
              <a:t>cytoxic</a:t>
            </a:r>
            <a:r>
              <a:rPr lang="en-US" sz="1200" kern="1200">
                <a:solidFill>
                  <a:schemeClr val="tx1"/>
                </a:solidFill>
                <a:effectLst/>
                <a:latin typeface="+mn-lt"/>
                <a:ea typeface="+mn-ea"/>
                <a:cs typeface="+mn-cs"/>
              </a:rPr>
              <a:t>, and has a fast and mild gelation process. It can be cross-linked with divalent cations, however in the long-term they might erode, affecting the stability of the gel.</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Polyethylene Glycol (PEG) is a synthetic </a:t>
            </a:r>
            <a:r>
              <a:rPr lang="en-US" sz="1200" kern="1200" err="1">
                <a:solidFill>
                  <a:schemeClr val="tx1"/>
                </a:solidFill>
                <a:effectLst/>
                <a:latin typeface="+mn-lt"/>
                <a:ea typeface="+mn-ea"/>
                <a:cs typeface="+mn-cs"/>
              </a:rPr>
              <a:t>bioink</a:t>
            </a:r>
            <a:r>
              <a:rPr lang="en-US" sz="1200" kern="1200">
                <a:solidFill>
                  <a:schemeClr val="tx1"/>
                </a:solidFill>
                <a:effectLst/>
                <a:latin typeface="+mn-lt"/>
                <a:ea typeface="+mn-ea"/>
                <a:cs typeface="+mn-cs"/>
              </a:rPr>
              <a:t> with variable chain length and structure (it can be linear or branched). It’s a good material because of its strong mechanical properties and not being cytotoxic, but it’s bioinert, so it needs to be combined with bioactive material to ensure cell adhesion.</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Pluronic, is a Poloxamer, a special kind of polymer that is used as a sacrificial structure. This means it will be washed away after the printing process. Its biocompatibility is not enough for long-term cell-survival.</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s-E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Polyvinylpyrrolidone (PVP) is a nonionic amorphous polymer that is non-toxic and water-soluble. It has been used mostly for composite scaffolds together with Polycaprolactone, leading to a high cell biocompatibility.</a:t>
            </a:r>
            <a:endParaRPr lang="es-ES" sz="1200" kern="1200">
              <a:solidFill>
                <a:schemeClr val="tx1"/>
              </a:solidFill>
              <a:effectLst/>
              <a:latin typeface="+mn-lt"/>
              <a:ea typeface="+mn-ea"/>
              <a:cs typeface="+mn-cs"/>
            </a:endParaRPr>
          </a:p>
          <a:p>
            <a:endParaRPr lang="es-ES_tradnl"/>
          </a:p>
        </p:txBody>
      </p:sp>
      <p:sp>
        <p:nvSpPr>
          <p:cNvPr id="4" name="Marcador de número de diapositiva 3"/>
          <p:cNvSpPr>
            <a:spLocks noGrp="1"/>
          </p:cNvSpPr>
          <p:nvPr>
            <p:ph type="sldNum" sz="quarter" idx="5"/>
          </p:nvPr>
        </p:nvSpPr>
        <p:spPr/>
        <p:txBody>
          <a:bodyPr/>
          <a:lstStyle/>
          <a:p>
            <a:fld id="{6388DAE6-0104-4782-9026-D1A9D5D8CCC9}" type="slidenum">
              <a:rPr lang="en-US" smtClean="0"/>
              <a:t>4</a:t>
            </a:fld>
            <a:endParaRPr lang="en-US"/>
          </a:p>
        </p:txBody>
      </p:sp>
    </p:spTree>
    <p:extLst>
      <p:ext uri="{BB962C8B-B14F-4D97-AF65-F5344CB8AC3E}">
        <p14:creationId xmlns:p14="http://schemas.microsoft.com/office/powerpoint/2010/main" val="173084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err="1"/>
              <a:t>Intro</a:t>
            </a:r>
            <a:r>
              <a:rPr lang="es-ES_tradnl"/>
              <a:t>: </a:t>
            </a:r>
            <a:r>
              <a:rPr lang="es-ES_tradnl" err="1"/>
              <a:t>With</a:t>
            </a:r>
            <a:r>
              <a:rPr lang="es-ES_tradnl"/>
              <a:t> </a:t>
            </a:r>
            <a:r>
              <a:rPr lang="es-ES_tradnl" err="1"/>
              <a:t>using</a:t>
            </a:r>
            <a:r>
              <a:rPr lang="es-ES_tradnl"/>
              <a:t> </a:t>
            </a:r>
            <a:r>
              <a:rPr lang="es-ES_tradnl" err="1"/>
              <a:t>the</a:t>
            </a:r>
            <a:r>
              <a:rPr lang="es-ES_tradnl"/>
              <a:t> </a:t>
            </a:r>
            <a:r>
              <a:rPr lang="es-ES_tradnl" err="1"/>
              <a:t>help</a:t>
            </a:r>
            <a:r>
              <a:rPr lang="es-ES_tradnl"/>
              <a:t> of 3D </a:t>
            </a:r>
            <a:r>
              <a:rPr lang="es-ES_tradnl" err="1"/>
              <a:t>design</a:t>
            </a:r>
            <a:r>
              <a:rPr lang="es-ES_tradnl"/>
              <a:t> softwares </a:t>
            </a:r>
            <a:r>
              <a:rPr lang="es-ES_tradnl" err="1"/>
              <a:t>such</a:t>
            </a:r>
            <a:r>
              <a:rPr lang="es-ES_tradnl"/>
              <a:t> as </a:t>
            </a:r>
            <a:r>
              <a:rPr lang="es-ES_tradnl" err="1"/>
              <a:t>TinkerCAD</a:t>
            </a:r>
            <a:r>
              <a:rPr lang="es-ES_tradnl"/>
              <a:t>, </a:t>
            </a:r>
            <a:r>
              <a:rPr lang="es-ES_tradnl" err="1"/>
              <a:t>these</a:t>
            </a:r>
            <a:r>
              <a:rPr lang="es-ES_tradnl"/>
              <a:t> simple </a:t>
            </a:r>
            <a:r>
              <a:rPr lang="es-ES_tradnl" err="1"/>
              <a:t>structures</a:t>
            </a:r>
            <a:r>
              <a:rPr lang="es-ES_tradnl"/>
              <a:t> </a:t>
            </a:r>
            <a:r>
              <a:rPr lang="es-ES_tradnl" err="1"/>
              <a:t>relevant</a:t>
            </a:r>
            <a:r>
              <a:rPr lang="es-ES_tradnl"/>
              <a:t> </a:t>
            </a:r>
            <a:r>
              <a:rPr lang="es-ES_tradnl" err="1"/>
              <a:t>for</a:t>
            </a:r>
            <a:r>
              <a:rPr lang="es-ES_tradnl"/>
              <a:t> </a:t>
            </a:r>
            <a:r>
              <a:rPr lang="es-ES_tradnl" err="1"/>
              <a:t>biological</a:t>
            </a:r>
            <a:r>
              <a:rPr lang="es-ES_tradnl"/>
              <a:t> </a:t>
            </a:r>
            <a:r>
              <a:rPr lang="es-ES_tradnl" err="1"/>
              <a:t>applications</a:t>
            </a:r>
            <a:r>
              <a:rPr lang="es-ES_tradnl"/>
              <a:t> </a:t>
            </a:r>
            <a:r>
              <a:rPr lang="es-ES_tradnl" err="1"/>
              <a:t>were</a:t>
            </a:r>
            <a:r>
              <a:rPr lang="es-ES_tradnl"/>
              <a:t> </a:t>
            </a:r>
            <a:r>
              <a:rPr lang="es-ES_tradnl" err="1"/>
              <a:t>made</a:t>
            </a:r>
            <a:r>
              <a:rPr lang="es-ES_tradnl"/>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a:t>Hana: </a:t>
            </a:r>
            <a:r>
              <a:rPr lang="en-GB"/>
              <a:t>Cartilage diseases are very common and can lead to pain or loss of function for the patient, often degenerating into osteoarthritis of the joint. As the human body usually cannot completely regenerate the damaged cartilage, external implants are often needed. Due to its layered structure, cartilage can be 3D printed effectively. The design example in the upper right corner shows two of these layers. </a:t>
            </a:r>
            <a:endParaRPr lang="en-US"/>
          </a:p>
          <a:p>
            <a:endParaRPr lang="en-US" noProof="0"/>
          </a:p>
          <a:p>
            <a:r>
              <a:rPr lang="es-ES_tradnl"/>
              <a:t>Christofer: </a:t>
            </a:r>
            <a:r>
              <a:rPr lang="es-ES_tradnl" err="1"/>
              <a:t>Aside</a:t>
            </a:r>
            <a:r>
              <a:rPr lang="es-ES_tradnl"/>
              <a:t> </a:t>
            </a:r>
            <a:r>
              <a:rPr lang="es-ES_tradnl" err="1"/>
              <a:t>from</a:t>
            </a:r>
            <a:r>
              <a:rPr lang="es-ES_tradnl"/>
              <a:t> </a:t>
            </a:r>
            <a:r>
              <a:rPr lang="es-ES_tradnl" err="1"/>
              <a:t>cartilages</a:t>
            </a:r>
            <a:r>
              <a:rPr lang="es-ES_tradnl"/>
              <a:t>, </a:t>
            </a:r>
            <a:r>
              <a:rPr lang="es-ES_tradnl" err="1"/>
              <a:t>bones</a:t>
            </a:r>
            <a:r>
              <a:rPr lang="es-ES_tradnl"/>
              <a:t> are </a:t>
            </a:r>
            <a:r>
              <a:rPr lang="es-ES_tradnl" err="1"/>
              <a:t>also</a:t>
            </a:r>
            <a:r>
              <a:rPr lang="es-ES_tradnl"/>
              <a:t> crucial </a:t>
            </a:r>
            <a:r>
              <a:rPr lang="es-ES_tradnl" err="1"/>
              <a:t>connective</a:t>
            </a:r>
            <a:r>
              <a:rPr lang="es-ES_tradnl"/>
              <a:t> </a:t>
            </a:r>
            <a:r>
              <a:rPr lang="es-ES_tradnl" err="1"/>
              <a:t>tissues</a:t>
            </a:r>
            <a:r>
              <a:rPr lang="es-ES_tradnl"/>
              <a:t> in </a:t>
            </a:r>
            <a:r>
              <a:rPr lang="es-ES_tradnl" err="1"/>
              <a:t>the</a:t>
            </a:r>
            <a:r>
              <a:rPr lang="es-ES_tradnl"/>
              <a:t> </a:t>
            </a:r>
            <a:r>
              <a:rPr lang="es-ES_tradnl" err="1"/>
              <a:t>skeletal</a:t>
            </a:r>
            <a:r>
              <a:rPr lang="es-ES_tradnl"/>
              <a:t> </a:t>
            </a:r>
            <a:r>
              <a:rPr lang="es-ES_tradnl" err="1"/>
              <a:t>system</a:t>
            </a:r>
            <a:r>
              <a:rPr lang="es-ES_tradnl"/>
              <a:t>. </a:t>
            </a:r>
            <a:r>
              <a:rPr lang="es-ES_tradnl" err="1"/>
              <a:t>The</a:t>
            </a:r>
            <a:r>
              <a:rPr lang="es-ES_tradnl"/>
              <a:t> </a:t>
            </a:r>
            <a:r>
              <a:rPr lang="es-ES_tradnl" err="1"/>
              <a:t>bone</a:t>
            </a:r>
            <a:r>
              <a:rPr lang="es-ES_tradnl"/>
              <a:t> </a:t>
            </a:r>
            <a:r>
              <a:rPr lang="es-ES_tradnl" err="1"/>
              <a:t>is</a:t>
            </a:r>
            <a:r>
              <a:rPr lang="es-ES_tradnl"/>
              <a:t> a </a:t>
            </a:r>
            <a:r>
              <a:rPr lang="es-ES_tradnl" err="1"/>
              <a:t>complex</a:t>
            </a:r>
            <a:r>
              <a:rPr lang="es-ES_tradnl"/>
              <a:t> </a:t>
            </a:r>
            <a:r>
              <a:rPr lang="es-ES_tradnl" err="1"/>
              <a:t>structure</a:t>
            </a:r>
            <a:r>
              <a:rPr lang="es-ES_tradnl"/>
              <a:t> </a:t>
            </a:r>
            <a:r>
              <a:rPr lang="es-ES_tradnl" err="1"/>
              <a:t>made</a:t>
            </a:r>
            <a:r>
              <a:rPr lang="es-ES_tradnl"/>
              <a:t> up of </a:t>
            </a:r>
            <a:r>
              <a:rPr lang="es-ES_tradnl" err="1"/>
              <a:t>osteoblasts</a:t>
            </a:r>
            <a:r>
              <a:rPr lang="es-ES_tradnl"/>
              <a:t>, </a:t>
            </a:r>
            <a:r>
              <a:rPr lang="es-ES_tradnl" err="1"/>
              <a:t>osteoclasts</a:t>
            </a:r>
            <a:r>
              <a:rPr lang="es-ES_tradnl"/>
              <a:t>, </a:t>
            </a:r>
            <a:r>
              <a:rPr lang="es-ES_tradnl" err="1"/>
              <a:t>blood</a:t>
            </a:r>
            <a:r>
              <a:rPr lang="es-ES_tradnl"/>
              <a:t> </a:t>
            </a:r>
            <a:r>
              <a:rPr lang="es-ES_tradnl" err="1"/>
              <a:t>vessels</a:t>
            </a:r>
            <a:r>
              <a:rPr lang="es-ES_tradnl"/>
              <a:t>, etc.  In case of </a:t>
            </a:r>
            <a:r>
              <a:rPr lang="es-ES_tradnl" err="1"/>
              <a:t>an</a:t>
            </a:r>
            <a:r>
              <a:rPr lang="es-ES_tradnl"/>
              <a:t> irreparable </a:t>
            </a:r>
            <a:r>
              <a:rPr lang="es-ES_tradnl" err="1"/>
              <a:t>bone</a:t>
            </a:r>
            <a:r>
              <a:rPr lang="es-ES_tradnl"/>
              <a:t> fracture, new </a:t>
            </a:r>
            <a:r>
              <a:rPr lang="es-ES_tradnl" err="1"/>
              <a:t>bones</a:t>
            </a:r>
            <a:r>
              <a:rPr lang="es-ES_tradnl"/>
              <a:t> can be </a:t>
            </a:r>
            <a:r>
              <a:rPr lang="es-ES_tradnl" err="1"/>
              <a:t>created</a:t>
            </a:r>
            <a:r>
              <a:rPr lang="es-ES_tradnl"/>
              <a:t> as a </a:t>
            </a:r>
            <a:r>
              <a:rPr lang="es-ES_tradnl" err="1"/>
              <a:t>replacement</a:t>
            </a:r>
            <a:r>
              <a:rPr lang="es-ES_tradnl"/>
              <a:t> </a:t>
            </a:r>
            <a:r>
              <a:rPr lang="es-ES_tradnl" err="1"/>
              <a:t>with</a:t>
            </a:r>
            <a:r>
              <a:rPr lang="es-ES_tradnl"/>
              <a:t> </a:t>
            </a:r>
            <a:r>
              <a:rPr lang="es-ES_tradnl" err="1"/>
              <a:t>the</a:t>
            </a:r>
            <a:r>
              <a:rPr lang="es-ES_tradnl"/>
              <a:t> </a:t>
            </a:r>
            <a:r>
              <a:rPr lang="es-ES_tradnl" err="1"/>
              <a:t>help</a:t>
            </a:r>
            <a:r>
              <a:rPr lang="es-ES_tradnl"/>
              <a:t> of 3D </a:t>
            </a:r>
            <a:r>
              <a:rPr lang="es-ES_tradnl" err="1"/>
              <a:t>printing</a:t>
            </a:r>
            <a:r>
              <a:rPr lang="es-ES_tradnl"/>
              <a:t>.</a:t>
            </a:r>
          </a:p>
          <a:p>
            <a:endParaRPr lang="es-ES_tradnl"/>
          </a:p>
          <a:p>
            <a:r>
              <a:rPr lang="es-ES_tradnl"/>
              <a:t>Izar: </a:t>
            </a:r>
            <a:r>
              <a:rPr lang="en-US" noProof="0"/>
              <a:t>The potential application of the artificial lens surrounded by a </a:t>
            </a:r>
            <a:r>
              <a:rPr lang="en-US" noProof="0" err="1"/>
              <a:t>bioprinted</a:t>
            </a:r>
            <a:r>
              <a:rPr lang="en-US" noProof="0"/>
              <a:t> framework is to allow an artificial gelatinous</a:t>
            </a:r>
            <a:r>
              <a:rPr lang="es-ES_tradnl"/>
              <a:t> </a:t>
            </a:r>
            <a:r>
              <a:rPr lang="en-US" noProof="0"/>
              <a:t>lens to be integrated into the eye seamlessly</a:t>
            </a:r>
            <a:r>
              <a:rPr lang="es-ES_tradnl"/>
              <a:t> </a:t>
            </a:r>
            <a:r>
              <a:rPr lang="en-US" noProof="0"/>
              <a:t>with muscle cells and connective tissue being able to populate the frame and make the modulation of the tension on the lens and thereby the focus of the lens possible.   </a:t>
            </a:r>
          </a:p>
        </p:txBody>
      </p:sp>
      <p:sp>
        <p:nvSpPr>
          <p:cNvPr id="4" name="Marcador de número de diapositiva 3"/>
          <p:cNvSpPr>
            <a:spLocks noGrp="1"/>
          </p:cNvSpPr>
          <p:nvPr>
            <p:ph type="sldNum" sz="quarter" idx="5"/>
          </p:nvPr>
        </p:nvSpPr>
        <p:spPr/>
        <p:txBody>
          <a:bodyPr/>
          <a:lstStyle/>
          <a:p>
            <a:fld id="{6388DAE6-0104-4782-9026-D1A9D5D8CCC9}" type="slidenum">
              <a:rPr lang="en-US" smtClean="0"/>
              <a:t>5</a:t>
            </a:fld>
            <a:endParaRPr lang="en-US"/>
          </a:p>
        </p:txBody>
      </p:sp>
    </p:spTree>
    <p:extLst>
      <p:ext uri="{BB962C8B-B14F-4D97-AF65-F5344CB8AC3E}">
        <p14:creationId xmlns:p14="http://schemas.microsoft.com/office/powerpoint/2010/main" val="122019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6388DAE6-0104-4782-9026-D1A9D5D8CCC9}" type="slidenum">
              <a:rPr lang="en-US" smtClean="0"/>
              <a:t>6</a:t>
            </a:fld>
            <a:endParaRPr lang="en-US"/>
          </a:p>
        </p:txBody>
      </p:sp>
    </p:spTree>
    <p:extLst>
      <p:ext uri="{BB962C8B-B14F-4D97-AF65-F5344CB8AC3E}">
        <p14:creationId xmlns:p14="http://schemas.microsoft.com/office/powerpoint/2010/main" val="18880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742950" lvl="1" indent="-285750"/>
            <a:r>
              <a:rPr lang="en-US"/>
              <a:t>Resolution depends on the smallest material unit being printed</a:t>
            </a:r>
          </a:p>
          <a:p>
            <a:pPr marL="742950" lvl="1" indent="-285750"/>
            <a:r>
              <a:rPr lang="en-US"/>
              <a:t>For extrusion, it’s a strand of drops</a:t>
            </a:r>
          </a:p>
          <a:p>
            <a:pPr marL="742950" lvl="1" indent="-285750"/>
            <a:r>
              <a:rPr lang="en-US"/>
              <a:t>The higher the alginate and methylcellulose concentration, the higher the viscosity, leading to droplets with a smaller diameter, and therefore better resolution</a:t>
            </a:r>
          </a:p>
          <a:p>
            <a:pPr marL="742950" lvl="1" indent="-285750"/>
            <a:r>
              <a:rPr lang="en-US"/>
              <a:t>Resolution also depends on layer thickness, which is affected by printing parameters like printing path height, path space and nozzle diameters </a:t>
            </a:r>
          </a:p>
          <a:p>
            <a:pPr marL="742950" lvl="1" indent="-285750"/>
            <a:r>
              <a:rPr lang="en-US"/>
              <a:t>The smaller the nozzle and the higher the pressure, the higher the resolution, however the risk of clogging is bigger, as well as of excessive shear stress, leading to lower cell viability</a:t>
            </a:r>
          </a:p>
          <a:p>
            <a:pPr marL="742950" lvl="1" indent="-285750"/>
            <a:r>
              <a:rPr lang="en-US"/>
              <a:t>Therefore, an equilibrium between viscosity and pressure is necessary</a:t>
            </a:r>
            <a:endParaRPr lang="es-ES_tradnl"/>
          </a:p>
        </p:txBody>
      </p:sp>
      <p:sp>
        <p:nvSpPr>
          <p:cNvPr id="4" name="Marcador de número de diapositiva 3"/>
          <p:cNvSpPr>
            <a:spLocks noGrp="1"/>
          </p:cNvSpPr>
          <p:nvPr>
            <p:ph type="sldNum" sz="quarter" idx="5"/>
          </p:nvPr>
        </p:nvSpPr>
        <p:spPr/>
        <p:txBody>
          <a:bodyPr/>
          <a:lstStyle/>
          <a:p>
            <a:fld id="{6388DAE6-0104-4782-9026-D1A9D5D8CCC9}" type="slidenum">
              <a:rPr lang="en-US" smtClean="0"/>
              <a:t>15</a:t>
            </a:fld>
            <a:endParaRPr lang="en-US"/>
          </a:p>
        </p:txBody>
      </p:sp>
    </p:spTree>
    <p:extLst>
      <p:ext uri="{BB962C8B-B14F-4D97-AF65-F5344CB8AC3E}">
        <p14:creationId xmlns:p14="http://schemas.microsoft.com/office/powerpoint/2010/main" val="378747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6388DAE6-0104-4782-9026-D1A9D5D8CCC9}" type="slidenum">
              <a:rPr lang="en-US" smtClean="0"/>
              <a:t>16</a:t>
            </a:fld>
            <a:endParaRPr lang="en-US"/>
          </a:p>
        </p:txBody>
      </p:sp>
    </p:spTree>
    <p:extLst>
      <p:ext uri="{BB962C8B-B14F-4D97-AF65-F5344CB8AC3E}">
        <p14:creationId xmlns:p14="http://schemas.microsoft.com/office/powerpoint/2010/main" val="3491484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spcAft>
                <a:spcPts val="1200"/>
              </a:spcAft>
            </a:pPr>
            <a:r>
              <a:rPr lang="en-US" sz="1800">
                <a:effectLst/>
                <a:latin typeface="Arial" panose="020B0604020202020204" pitchFamily="34" charset="0"/>
                <a:ea typeface="Times New Roman" panose="02020603050405020304" pitchFamily="18" charset="0"/>
              </a:rPr>
              <a:t>Biocompatibility tests usually examine the cytotoxicity of the material. Measuring how many cells survive contact with the material is done through direct and indirect contact testing or live-dead cell assays. To see how many cells have survived, different staining methods can be used. </a:t>
            </a:r>
          </a:p>
          <a:p>
            <a:pPr algn="just" fontAlgn="base">
              <a:spcAft>
                <a:spcPts val="1200"/>
              </a:spcAft>
            </a:pPr>
            <a:r>
              <a:rPr lang="en-US" sz="1800">
                <a:effectLst/>
                <a:latin typeface="Arial" panose="020B0604020202020204" pitchFamily="34" charset="0"/>
                <a:ea typeface="Times New Roman" panose="02020603050405020304" pitchFamily="18" charset="0"/>
              </a:rPr>
              <a:t>In this image, we see cells that have been stained either red or green.</a:t>
            </a:r>
          </a:p>
          <a:p>
            <a:pPr algn="just" fontAlgn="base">
              <a:spcAft>
                <a:spcPts val="1200"/>
              </a:spcAft>
            </a:pPr>
            <a:endParaRPr lang="en-US" sz="1800">
              <a:effectLst/>
              <a:latin typeface="Times New Roman" panose="02020603050405020304" pitchFamily="18" charset="0"/>
              <a:ea typeface="Times New Roman" panose="02020603050405020304" pitchFamily="18" charset="0"/>
            </a:endParaRPr>
          </a:p>
          <a:p>
            <a:pPr algn="just" fontAlgn="base">
              <a:spcAft>
                <a:spcPts val="1200"/>
              </a:spcAft>
            </a:pPr>
            <a:r>
              <a:rPr lang="en-US" sz="1800">
                <a:effectLst/>
                <a:latin typeface="Arial" panose="020B0604020202020204" pitchFamily="34" charset="0"/>
                <a:ea typeface="Times New Roman" panose="02020603050405020304" pitchFamily="18" charset="0"/>
              </a:rPr>
              <a:t>The green dye, or </a:t>
            </a:r>
            <a:r>
              <a:rPr lang="en-US" sz="1800" err="1">
                <a:effectLst/>
                <a:latin typeface="Arial" panose="020B0604020202020204" pitchFamily="34" charset="0"/>
                <a:ea typeface="Times New Roman" panose="02020603050405020304" pitchFamily="18" charset="0"/>
              </a:rPr>
              <a:t>Calcein</a:t>
            </a:r>
            <a:r>
              <a:rPr lang="en-US" sz="1800">
                <a:effectLst/>
                <a:latin typeface="Arial" panose="020B0604020202020204" pitchFamily="34" charset="0"/>
                <a:ea typeface="Times New Roman" panose="02020603050405020304" pitchFamily="18" charset="0"/>
              </a:rPr>
              <a:t>-AM, is a fluorescent dye used as an indicator of cell health. When its acetoxymethyl ester group is intact, this dye is not fluorescent. Only when it is affected by nonspecific </a:t>
            </a:r>
            <a:r>
              <a:rPr lang="en-US" sz="1800" err="1">
                <a:effectLst/>
                <a:latin typeface="Arial" panose="020B0604020202020204" pitchFamily="34" charset="0"/>
                <a:ea typeface="Times New Roman" panose="02020603050405020304" pitchFamily="18" charset="0"/>
              </a:rPr>
              <a:t>esterases</a:t>
            </a:r>
            <a:r>
              <a:rPr lang="en-US" sz="1800">
                <a:effectLst/>
                <a:latin typeface="Arial" panose="020B0604020202020204" pitchFamily="34" charset="0"/>
                <a:ea typeface="Times New Roman" panose="02020603050405020304" pitchFamily="18" charset="0"/>
              </a:rPr>
              <a:t> in healthy, living cells does it begin to glow. The strength of the emitted light is proportional to cell vitality, as esterase activity decreases in cells with lower vitality.</a:t>
            </a:r>
            <a:endParaRPr lang="en-US" sz="1800">
              <a:effectLst/>
              <a:latin typeface="Times New Roman" panose="02020603050405020304" pitchFamily="18" charset="0"/>
              <a:ea typeface="Times New Roman" panose="02020603050405020304" pitchFamily="18" charset="0"/>
            </a:endParaRPr>
          </a:p>
          <a:p>
            <a:pPr algn="just" fontAlgn="base">
              <a:spcAft>
                <a:spcPts val="1200"/>
              </a:spcAft>
            </a:pPr>
            <a:r>
              <a:rPr lang="en-US" sz="1800">
                <a:effectLst/>
                <a:latin typeface="Arial" panose="020B0604020202020204" pitchFamily="34" charset="0"/>
                <a:ea typeface="Times New Roman" panose="02020603050405020304" pitchFamily="18" charset="0"/>
              </a:rPr>
              <a:t>The red dye, or ethidium homodimer I, is</a:t>
            </a:r>
            <a:r>
              <a:rPr lang="en-US" sz="1800">
                <a:effectLst/>
                <a:latin typeface="Times New Roman" panose="02020603050405020304" pitchFamily="18" charset="0"/>
                <a:ea typeface="Times New Roman" panose="02020603050405020304" pitchFamily="18" charset="0"/>
              </a:rPr>
              <a:t> </a:t>
            </a:r>
            <a:r>
              <a:rPr lang="en-US" sz="1800">
                <a:effectLst/>
                <a:latin typeface="Arial" panose="020B0604020202020204" pitchFamily="34" charset="0"/>
                <a:ea typeface="Times New Roman" panose="02020603050405020304" pitchFamily="18" charset="0"/>
              </a:rPr>
              <a:t>highly positively charged, it cannot cross cell membranes to stain living cells. It is thus used to detect nucleic acids in solution or for selectively staining dead cells with damaged plasma membranes.</a:t>
            </a:r>
          </a:p>
          <a:p>
            <a:pPr algn="just" fontAlgn="base">
              <a:spcAft>
                <a:spcPts val="1200"/>
              </a:spcAft>
            </a:pPr>
            <a:endParaRPr lang="en-US" sz="1800">
              <a:effectLst/>
              <a:latin typeface="Times New Roman" panose="02020603050405020304" pitchFamily="18" charset="0"/>
              <a:ea typeface="Times New Roman" panose="02020603050405020304" pitchFamily="18" charset="0"/>
            </a:endParaRPr>
          </a:p>
          <a:p>
            <a:pPr algn="just" fontAlgn="base">
              <a:spcAft>
                <a:spcPts val="1200"/>
              </a:spcAft>
            </a:pPr>
            <a:r>
              <a:rPr lang="en-US" sz="1800">
                <a:effectLst/>
                <a:latin typeface="Arial" panose="020B0604020202020204" pitchFamily="34" charset="0"/>
                <a:ea typeface="Times New Roman" panose="02020603050405020304" pitchFamily="18" charset="0"/>
              </a:rPr>
              <a:t>Knowing all of this, we can infer that the material tested here is most probably biocompatible. This is however further analyzed on the following slides.</a:t>
            </a:r>
            <a:endParaRPr lang="en-US"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C876936D-D35C-411A-B418-5A019F0164C2}" type="slidenum">
              <a:rPr lang="en-US" smtClean="0"/>
              <a:t>17</a:t>
            </a:fld>
            <a:endParaRPr lang="en-US"/>
          </a:p>
        </p:txBody>
      </p:sp>
    </p:spTree>
    <p:extLst>
      <p:ext uri="{BB962C8B-B14F-4D97-AF65-F5344CB8AC3E}">
        <p14:creationId xmlns:p14="http://schemas.microsoft.com/office/powerpoint/2010/main" val="203067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structure made with the </a:t>
            </a:r>
            <a:r>
              <a:rPr lang="en-US" err="1"/>
              <a:t>bioink</a:t>
            </a:r>
            <a:r>
              <a:rPr lang="en-US"/>
              <a:t> shown in the previous slide was further tested through a live-dead cell assay, the results of which can be seen on this slide. When comparing these values to the positive and negative controls, it seems that the material is biocompatible. All values have been generated using ImageJ. </a:t>
            </a:r>
          </a:p>
        </p:txBody>
      </p:sp>
      <p:sp>
        <p:nvSpPr>
          <p:cNvPr id="4" name="Slide Number Placeholder 3"/>
          <p:cNvSpPr>
            <a:spLocks noGrp="1"/>
          </p:cNvSpPr>
          <p:nvPr>
            <p:ph type="sldNum" sz="quarter" idx="5"/>
          </p:nvPr>
        </p:nvSpPr>
        <p:spPr/>
        <p:txBody>
          <a:bodyPr/>
          <a:lstStyle/>
          <a:p>
            <a:fld id="{6388DAE6-0104-4782-9026-D1A9D5D8CCC9}" type="slidenum">
              <a:rPr lang="en-US" smtClean="0"/>
              <a:t>18</a:t>
            </a:fld>
            <a:endParaRPr lang="en-US"/>
          </a:p>
        </p:txBody>
      </p:sp>
    </p:spTree>
    <p:extLst>
      <p:ext uri="{BB962C8B-B14F-4D97-AF65-F5344CB8AC3E}">
        <p14:creationId xmlns:p14="http://schemas.microsoft.com/office/powerpoint/2010/main" val="1581897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28/11/2021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‹Nr.›</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28/11/2021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‹Nr.›</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28/11/2021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‹Nr.›</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28/11/2021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‹Nr.›</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28/11/2021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‹Nr.›</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28/11/2021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‹Nr.›</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28/11/2021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‹Nr.›</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28/11/2021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‹Nr.›</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28/11/2021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‹Nr.›</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28/11/2021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‹Nr.›</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28/11/2021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‹Nr.›</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28/11/2021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‹Nr.›</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jpe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6.png"/><Relationship Id="rId5" Type="http://schemas.openxmlformats.org/officeDocument/2006/relationships/image" Target="../media/image24.gif"/><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audio" Target="../media/media17.m4a"/><Relationship Id="rId7" Type="http://schemas.openxmlformats.org/officeDocument/2006/relationships/image" Target="../media/image26.png"/><Relationship Id="rId12" Type="http://schemas.openxmlformats.org/officeDocument/2006/relationships/image" Target="../media/image5.png"/><Relationship Id="rId2" Type="http://schemas.microsoft.com/office/2007/relationships/media" Target="../media/media17.m4a"/><Relationship Id="rId1" Type="http://schemas.openxmlformats.org/officeDocument/2006/relationships/tags" Target="../tags/tag2.xml"/><Relationship Id="rId6" Type="http://schemas.openxmlformats.org/officeDocument/2006/relationships/image" Target="../media/image25.png"/><Relationship Id="rId11" Type="http://schemas.microsoft.com/office/2007/relationships/hdphoto" Target="../media/hdphoto3.wdp"/><Relationship Id="rId5" Type="http://schemas.openxmlformats.org/officeDocument/2006/relationships/notesSlide" Target="../notesSlides/notesSlide7.xml"/><Relationship Id="rId10" Type="http://schemas.openxmlformats.org/officeDocument/2006/relationships/image" Target="../media/image29.png"/><Relationship Id="rId4" Type="http://schemas.openxmlformats.org/officeDocument/2006/relationships/slideLayout" Target="../slideLayouts/slideLayout2.xm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audio" Target="../media/media18.m4a"/><Relationship Id="rId7" Type="http://schemas.openxmlformats.org/officeDocument/2006/relationships/image" Target="../media/image31.emf"/><Relationship Id="rId2" Type="http://schemas.microsoft.com/office/2007/relationships/media" Target="../media/media18.m4a"/><Relationship Id="rId1" Type="http://schemas.openxmlformats.org/officeDocument/2006/relationships/tags" Target="../tags/tag3.xml"/><Relationship Id="rId6" Type="http://schemas.openxmlformats.org/officeDocument/2006/relationships/image" Target="../media/image30.emf"/><Relationship Id="rId5" Type="http://schemas.openxmlformats.org/officeDocument/2006/relationships/notesSlide" Target="../notesSlides/notesSlide8.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3.m4a"/><Relationship Id="rId7" Type="http://schemas.microsoft.com/office/2007/relationships/hdphoto" Target="../media/hdphoto1.wdp"/><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notesSlide" Target="../notesSlides/notesSlide1.xml"/><Relationship Id="rId10" Type="http://schemas.openxmlformats.org/officeDocument/2006/relationships/image" Target="../media/image15.png"/><Relationship Id="rId4" Type="http://schemas.openxmlformats.org/officeDocument/2006/relationships/slideLayout" Target="../slideLayouts/slideLayout2.xml"/><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6.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6.jpeg"/><Relationship Id="rId12"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11" Type="http://schemas.openxmlformats.org/officeDocument/2006/relationships/image" Target="../media/image1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notesSlide" Target="../notesSlides/notesSlide3.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4">
            <a:extLst>
              <a:ext uri="{FF2B5EF4-FFF2-40B4-BE49-F238E27FC236}">
                <a16:creationId xmlns:a16="http://schemas.microsoft.com/office/drawing/2014/main" id="{97C7F601-1385-43FA-80F8-143030A08452}"/>
              </a:ext>
            </a:extLst>
          </p:cNvPr>
          <p:cNvPicPr>
            <a:picLocks noChangeAspect="1"/>
          </p:cNvPicPr>
          <p:nvPr/>
        </p:nvPicPr>
        <p:blipFill rotWithShape="1">
          <a:blip r:embed="rId4">
            <a:duotone>
              <a:schemeClr val="bg2">
                <a:shade val="45000"/>
                <a:satMod val="135000"/>
              </a:schemeClr>
              <a:prstClr val="white"/>
            </a:duotone>
          </a:blip>
          <a:srcRect r="18891"/>
          <a:stretch/>
        </p:blipFill>
        <p:spPr>
          <a:xfrm>
            <a:off x="10500492" y="4715369"/>
            <a:ext cx="1691508" cy="2123952"/>
          </a:xfrm>
          <a:prstGeom prst="rect">
            <a:avLst/>
          </a:prstGeom>
        </p:spPr>
      </p:pic>
      <p:pic>
        <p:nvPicPr>
          <p:cNvPr id="16" name="Picture 1">
            <a:extLst>
              <a:ext uri="{FF2B5EF4-FFF2-40B4-BE49-F238E27FC236}">
                <a16:creationId xmlns:a16="http://schemas.microsoft.com/office/drawing/2014/main" id="{E625682A-0DF1-405D-A1BA-C67ABB7F856F}"/>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778240" y="2210041"/>
            <a:ext cx="3421325" cy="23472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5D79D83-CF64-44BC-BFBF-BF449E687461}"/>
              </a:ext>
            </a:extLst>
          </p:cNvPr>
          <p:cNvPicPr>
            <a:picLocks noChangeAspect="1"/>
          </p:cNvPicPr>
          <p:nvPr/>
        </p:nvPicPr>
        <p:blipFill>
          <a:blip r:embed="rId6">
            <a:duotone>
              <a:schemeClr val="bg2">
                <a:shade val="45000"/>
                <a:satMod val="135000"/>
              </a:schemeClr>
              <a:prstClr val="white"/>
            </a:duotone>
          </a:blip>
          <a:stretch>
            <a:fillRect/>
          </a:stretch>
        </p:blipFill>
        <p:spPr>
          <a:xfrm>
            <a:off x="-7565" y="2282825"/>
            <a:ext cx="3559287" cy="2384426"/>
          </a:xfrm>
          <a:prstGeom prst="rect">
            <a:avLst/>
          </a:prstGeom>
        </p:spPr>
      </p:pic>
      <p:pic>
        <p:nvPicPr>
          <p:cNvPr id="7" name="Picture 6">
            <a:extLst>
              <a:ext uri="{FF2B5EF4-FFF2-40B4-BE49-F238E27FC236}">
                <a16:creationId xmlns:a16="http://schemas.microsoft.com/office/drawing/2014/main" id="{D0D14DF8-FD93-4447-BACA-56E3CC761DBF}"/>
              </a:ext>
            </a:extLst>
          </p:cNvPr>
          <p:cNvPicPr>
            <a:picLocks noChangeAspect="1"/>
          </p:cNvPicPr>
          <p:nvPr/>
        </p:nvPicPr>
        <p:blipFill>
          <a:blip r:embed="rId7">
            <a:duotone>
              <a:schemeClr val="bg2">
                <a:shade val="45000"/>
                <a:satMod val="135000"/>
              </a:schemeClr>
              <a:prstClr val="white"/>
            </a:duotone>
          </a:blip>
          <a:stretch>
            <a:fillRect/>
          </a:stretch>
        </p:blipFill>
        <p:spPr>
          <a:xfrm>
            <a:off x="0" y="0"/>
            <a:ext cx="4505325" cy="2190750"/>
          </a:xfrm>
          <a:prstGeom prst="rect">
            <a:avLst/>
          </a:prstGeom>
        </p:spPr>
      </p:pic>
      <p:sp>
        <p:nvSpPr>
          <p:cNvPr id="2" name="Title 1"/>
          <p:cNvSpPr>
            <a:spLocks noGrp="1"/>
          </p:cNvSpPr>
          <p:nvPr>
            <p:ph type="ctrTitle"/>
          </p:nvPr>
        </p:nvSpPr>
        <p:spPr>
          <a:xfrm>
            <a:off x="1523999" y="1095375"/>
            <a:ext cx="9144000" cy="2387600"/>
          </a:xfrm>
        </p:spPr>
        <p:txBody>
          <a:bodyPr/>
          <a:lstStyle/>
          <a:p>
            <a:r>
              <a:rPr lang="en-GB">
                <a:cs typeface="Calibri Light"/>
              </a:rPr>
              <a:t>3D Bio-Printing</a:t>
            </a:r>
          </a:p>
        </p:txBody>
      </p:sp>
      <p:sp>
        <p:nvSpPr>
          <p:cNvPr id="3" name="Subtitle 2"/>
          <p:cNvSpPr>
            <a:spLocks noGrp="1"/>
          </p:cNvSpPr>
          <p:nvPr>
            <p:ph type="subTitle" idx="1"/>
          </p:nvPr>
        </p:nvSpPr>
        <p:spPr>
          <a:xfrm>
            <a:off x="1523999" y="3333974"/>
            <a:ext cx="9144000" cy="1655762"/>
          </a:xfrm>
        </p:spPr>
        <p:txBody>
          <a:bodyPr vert="horz" lIns="91440" tIns="45720" rIns="91440" bIns="45720" rtlCol="0" anchor="t">
            <a:normAutofit/>
          </a:bodyPr>
          <a:lstStyle/>
          <a:p>
            <a:r>
              <a:rPr lang="en-GB">
                <a:cs typeface="Calibri"/>
              </a:rPr>
              <a:t>Group 6</a:t>
            </a:r>
            <a:endParaRPr lang="en-GB"/>
          </a:p>
        </p:txBody>
      </p:sp>
      <p:sp>
        <p:nvSpPr>
          <p:cNvPr id="4" name="Textfeld 3">
            <a:extLst>
              <a:ext uri="{FF2B5EF4-FFF2-40B4-BE49-F238E27FC236}">
                <a16:creationId xmlns:a16="http://schemas.microsoft.com/office/drawing/2014/main" id="{8D45753C-05D5-4996-9EAC-D2818AB09E24}"/>
              </a:ext>
            </a:extLst>
          </p:cNvPr>
          <p:cNvSpPr txBox="1"/>
          <p:nvPr/>
        </p:nvSpPr>
        <p:spPr>
          <a:xfrm>
            <a:off x="1866899" y="3721489"/>
            <a:ext cx="8458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err="1">
                <a:cs typeface="Calibri"/>
              </a:rPr>
              <a:t>Parisa</a:t>
            </a:r>
            <a:r>
              <a:rPr lang="de-DE">
                <a:cs typeface="Calibri"/>
              </a:rPr>
              <a:t> </a:t>
            </a:r>
            <a:r>
              <a:rPr lang="de-DE" err="1">
                <a:cs typeface="Calibri"/>
              </a:rPr>
              <a:t>Nabili</a:t>
            </a:r>
            <a:r>
              <a:rPr lang="de-DE">
                <a:cs typeface="Calibri"/>
              </a:rPr>
              <a:t>, Christofer Richard, Hana Ro</a:t>
            </a:r>
            <a:r>
              <a:rPr lang="sr-Latn-RS">
                <a:cs typeface="Calibri"/>
              </a:rPr>
              <a:t>š</a:t>
            </a:r>
            <a:r>
              <a:rPr lang="en-US">
                <a:cs typeface="Calibri"/>
              </a:rPr>
              <a:t>,</a:t>
            </a:r>
            <a:endParaRPr lang="de-DE">
              <a:cs typeface="Calibri"/>
            </a:endParaRPr>
          </a:p>
          <a:p>
            <a:pPr algn="ctr"/>
            <a:r>
              <a:rPr lang="de-DE">
                <a:cs typeface="Calibri"/>
              </a:rPr>
              <a:t> Laura </a:t>
            </a:r>
            <a:r>
              <a:rPr lang="de-DE" err="1">
                <a:cs typeface="Calibri"/>
              </a:rPr>
              <a:t>Sanchis</a:t>
            </a:r>
            <a:r>
              <a:rPr lang="de-DE">
                <a:cs typeface="Calibri"/>
              </a:rPr>
              <a:t> </a:t>
            </a:r>
            <a:r>
              <a:rPr lang="de-DE" err="1">
                <a:cs typeface="Calibri"/>
              </a:rPr>
              <a:t>Pla</a:t>
            </a:r>
            <a:r>
              <a:rPr lang="de-DE">
                <a:cs typeface="Calibri"/>
              </a:rPr>
              <a:t>, </a:t>
            </a:r>
            <a:r>
              <a:rPr lang="de-DE" err="1">
                <a:cs typeface="Calibri"/>
              </a:rPr>
              <a:t>Izar</a:t>
            </a:r>
            <a:r>
              <a:rPr lang="de-DE">
                <a:cs typeface="Calibri"/>
              </a:rPr>
              <a:t> Schärf, Julia Oster</a:t>
            </a:r>
          </a:p>
          <a:p>
            <a:pPr algn="ctr"/>
            <a:endParaRPr lang="de-DE">
              <a:cs typeface="Calibri"/>
            </a:endParaRPr>
          </a:p>
        </p:txBody>
      </p:sp>
      <p:pic>
        <p:nvPicPr>
          <p:cNvPr id="5" name="Slide 1">
            <a:hlinkClick r:id="" action="ppaction://media"/>
            <a:extLst>
              <a:ext uri="{FF2B5EF4-FFF2-40B4-BE49-F238E27FC236}">
                <a16:creationId xmlns:a16="http://schemas.microsoft.com/office/drawing/2014/main" id="{966CD39B-0CF7-4ABF-8EAF-BD7236C4536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36829" y="5616461"/>
            <a:ext cx="406400" cy="406400"/>
          </a:xfrm>
          <a:prstGeom prst="rect">
            <a:avLst/>
          </a:prstGeom>
        </p:spPr>
      </p:pic>
      <p:pic>
        <p:nvPicPr>
          <p:cNvPr id="8" name="Grafik 4" descr="Ein Bild, das Text enthält.&#10;&#10;Automatisch generierte Beschreibung">
            <a:extLst>
              <a:ext uri="{FF2B5EF4-FFF2-40B4-BE49-F238E27FC236}">
                <a16:creationId xmlns:a16="http://schemas.microsoft.com/office/drawing/2014/main" id="{F34AC9C1-1EDB-4B19-B87D-0804BFD69B74}"/>
              </a:ext>
            </a:extLst>
          </p:cNvPr>
          <p:cNvPicPr>
            <a:picLocks noChangeAspect="1"/>
          </p:cNvPicPr>
          <p:nvPr/>
        </p:nvPicPr>
        <p:blipFill>
          <a:blip r:embed="rId9">
            <a:duotone>
              <a:schemeClr val="bg2">
                <a:shade val="45000"/>
                <a:satMod val="135000"/>
              </a:schemeClr>
              <a:prstClr val="white"/>
            </a:duotone>
          </a:blip>
          <a:stretch>
            <a:fillRect/>
          </a:stretch>
        </p:blipFill>
        <p:spPr>
          <a:xfrm>
            <a:off x="4505325" y="1"/>
            <a:ext cx="2146805" cy="2190750"/>
          </a:xfrm>
          <a:prstGeom prst="rect">
            <a:avLst/>
          </a:prstGeom>
          <a:noFill/>
          <a:ln cap="flat">
            <a:noFill/>
          </a:ln>
        </p:spPr>
      </p:pic>
      <p:pic>
        <p:nvPicPr>
          <p:cNvPr id="9" name="Picture 8" descr="Diagram, engineering drawing&#10;&#10;Description automatically generated">
            <a:extLst>
              <a:ext uri="{FF2B5EF4-FFF2-40B4-BE49-F238E27FC236}">
                <a16:creationId xmlns:a16="http://schemas.microsoft.com/office/drawing/2014/main" id="{06D564F3-BF4E-46A5-BBC4-56ACA9066BE2}"/>
              </a:ext>
            </a:extLst>
          </p:cNvPr>
          <p:cNvPicPr>
            <a:picLocks noChangeAspect="1"/>
          </p:cNvPicPr>
          <p:nvPr/>
        </p:nvPicPr>
        <p:blipFill>
          <a:blip r:embed="rId10">
            <a:duotone>
              <a:schemeClr val="bg2">
                <a:shade val="45000"/>
                <a:satMod val="135000"/>
              </a:schemeClr>
              <a:prstClr val="white"/>
            </a:duotone>
          </a:blip>
          <a:stretch>
            <a:fillRect/>
          </a:stretch>
        </p:blipFill>
        <p:spPr>
          <a:xfrm>
            <a:off x="6652129" y="17622"/>
            <a:ext cx="3063131" cy="2173128"/>
          </a:xfrm>
          <a:prstGeom prst="rect">
            <a:avLst/>
          </a:prstGeom>
        </p:spPr>
      </p:pic>
      <p:pic>
        <p:nvPicPr>
          <p:cNvPr id="10" name="Imagen 13">
            <a:extLst>
              <a:ext uri="{FF2B5EF4-FFF2-40B4-BE49-F238E27FC236}">
                <a16:creationId xmlns:a16="http://schemas.microsoft.com/office/drawing/2014/main" id="{CE0EE73A-E3BC-45D3-8B6D-6D7649E53CC0}"/>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l="31148" t="8248" r="31738" b="19546"/>
          <a:stretch/>
        </p:blipFill>
        <p:spPr>
          <a:xfrm>
            <a:off x="9715260" y="-20861"/>
            <a:ext cx="2484305" cy="2211611"/>
          </a:xfrm>
          <a:prstGeom prst="rect">
            <a:avLst/>
          </a:prstGeom>
        </p:spPr>
      </p:pic>
      <p:pic>
        <p:nvPicPr>
          <p:cNvPr id="11" name="Picture 2">
            <a:extLst>
              <a:ext uri="{FF2B5EF4-FFF2-40B4-BE49-F238E27FC236}">
                <a16:creationId xmlns:a16="http://schemas.microsoft.com/office/drawing/2014/main" id="{B84E8AFC-468C-4569-8F1F-AC89BD9E9C0F}"/>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4644822"/>
            <a:ext cx="3214838" cy="2213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floor, orange&#10;&#10;Description automatically generated">
            <a:extLst>
              <a:ext uri="{FF2B5EF4-FFF2-40B4-BE49-F238E27FC236}">
                <a16:creationId xmlns:a16="http://schemas.microsoft.com/office/drawing/2014/main" id="{412C8A8F-4B69-41A4-8299-9FFEAB400527}"/>
              </a:ext>
            </a:extLst>
          </p:cNvPr>
          <p:cNvPicPr>
            <a:picLocks noChangeAspect="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14838" y="4644820"/>
            <a:ext cx="3484480" cy="2213179"/>
          </a:xfrm>
          <a:prstGeom prst="rect">
            <a:avLst/>
          </a:prstGeom>
        </p:spPr>
      </p:pic>
      <p:pic>
        <p:nvPicPr>
          <p:cNvPr id="13" name="Picture 15">
            <a:extLst>
              <a:ext uri="{FF2B5EF4-FFF2-40B4-BE49-F238E27FC236}">
                <a16:creationId xmlns:a16="http://schemas.microsoft.com/office/drawing/2014/main" id="{26FC0BA5-46F8-4DE8-B6E7-E9379A29D3EF}"/>
              </a:ext>
            </a:extLst>
          </p:cNvPr>
          <p:cNvPicPr>
            <a:picLocks noChangeAspect="1"/>
          </p:cNvPicPr>
          <p:nvPr/>
        </p:nvPicPr>
        <p:blipFill>
          <a:blip r:embed="rId14">
            <a:duotone>
              <a:schemeClr val="bg2">
                <a:shade val="45000"/>
                <a:satMod val="135000"/>
              </a:schemeClr>
              <a:prstClr val="white"/>
            </a:duotone>
          </a:blip>
          <a:stretch>
            <a:fillRect/>
          </a:stretch>
        </p:blipFill>
        <p:spPr>
          <a:xfrm>
            <a:off x="6699318" y="4574906"/>
            <a:ext cx="3886953" cy="2265472"/>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7378"/>
    </mc:Choice>
    <mc:Fallback xmlns="">
      <p:transition spd="slow" advTm="7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7782-94FE-CC40-8F34-16ECD7C342BA}"/>
              </a:ext>
            </a:extLst>
          </p:cNvPr>
          <p:cNvSpPr>
            <a:spLocks noGrp="1"/>
          </p:cNvSpPr>
          <p:nvPr>
            <p:ph type="title"/>
          </p:nvPr>
        </p:nvSpPr>
        <p:spPr>
          <a:xfrm>
            <a:off x="838200" y="157861"/>
            <a:ext cx="10515600" cy="1325563"/>
          </a:xfrm>
        </p:spPr>
        <p:txBody>
          <a:bodyPr/>
          <a:lstStyle/>
          <a:p>
            <a:pPr algn="ctr"/>
            <a:r>
              <a:rPr lang="en-US"/>
              <a:t> </a:t>
            </a:r>
            <a:r>
              <a:rPr lang="en-US" b="1"/>
              <a:t>Cell Mixing </a:t>
            </a:r>
          </a:p>
        </p:txBody>
      </p:sp>
      <p:sp>
        <p:nvSpPr>
          <p:cNvPr id="3" name="Content Placeholder 2">
            <a:extLst>
              <a:ext uri="{FF2B5EF4-FFF2-40B4-BE49-F238E27FC236}">
                <a16:creationId xmlns:a16="http://schemas.microsoft.com/office/drawing/2014/main" id="{5F9BA1A6-0894-374A-99D4-1947B37B169E}"/>
              </a:ext>
            </a:extLst>
          </p:cNvPr>
          <p:cNvSpPr>
            <a:spLocks noGrp="1"/>
          </p:cNvSpPr>
          <p:nvPr>
            <p:ph idx="1"/>
          </p:nvPr>
        </p:nvSpPr>
        <p:spPr>
          <a:xfrm>
            <a:off x="649224" y="1328928"/>
            <a:ext cx="10704576" cy="4998720"/>
          </a:xfrm>
        </p:spPr>
        <p:txBody>
          <a:bodyPr>
            <a:normAutofit fontScale="70000" lnSpcReduction="20000"/>
          </a:bodyPr>
          <a:lstStyle/>
          <a:p>
            <a:pPr marL="0" indent="0">
              <a:buNone/>
            </a:pPr>
            <a:r>
              <a:rPr lang="en-US" b="1"/>
              <a:t>Step 1: Cell suspension preparation</a:t>
            </a:r>
          </a:p>
          <a:p>
            <a:pPr marL="0" indent="0">
              <a:buNone/>
            </a:pPr>
            <a:endParaRPr lang="en-US"/>
          </a:p>
          <a:p>
            <a:pPr marL="514350" lvl="0" indent="-514350" algn="just">
              <a:lnSpc>
                <a:spcPct val="160000"/>
              </a:lnSpc>
              <a:buFont typeface="+mj-lt"/>
              <a:buAutoNum type="arabicPeriod"/>
            </a:pPr>
            <a:r>
              <a:rPr lang="en-US"/>
              <a:t>Re</a:t>
            </a:r>
            <a:r>
              <a:rPr lang="en-US" sz="2600"/>
              <a:t>move medium from culture flasks and wash flasks with PBS to remove any excess medium or other residues. </a:t>
            </a:r>
          </a:p>
          <a:p>
            <a:pPr marL="514350" lvl="0" indent="-514350" algn="just">
              <a:lnSpc>
                <a:spcPct val="160000"/>
              </a:lnSpc>
              <a:buFont typeface="+mj-lt"/>
              <a:buAutoNum type="arabicPeriod"/>
            </a:pPr>
            <a:r>
              <a:rPr lang="en-US" sz="2600"/>
              <a:t>Remove PBS and add detaching agent. Check if cells have detached completely from flask by observing under the microscope. </a:t>
            </a:r>
          </a:p>
          <a:p>
            <a:pPr marL="514350" lvl="0" indent="-514350" algn="just">
              <a:lnSpc>
                <a:spcPct val="160000"/>
              </a:lnSpc>
              <a:buFont typeface="+mj-lt"/>
              <a:buAutoNum type="arabicPeriod"/>
            </a:pPr>
            <a:r>
              <a:rPr lang="en-US" sz="2600"/>
              <a:t> Transfer cell suspension into a tube with medium. Centrifuge and remove supernatant. </a:t>
            </a:r>
          </a:p>
          <a:p>
            <a:pPr marL="514350" lvl="0" indent="-514350" algn="just">
              <a:lnSpc>
                <a:spcPct val="160000"/>
              </a:lnSpc>
              <a:buFont typeface="+mj-lt"/>
              <a:buAutoNum type="arabicPeriod"/>
            </a:pPr>
            <a:r>
              <a:rPr lang="en-US" sz="2600"/>
              <a:t>Resuspend pellet with medium using a pipette, then add more medium to tubes.</a:t>
            </a:r>
          </a:p>
          <a:p>
            <a:pPr marL="514350" lvl="0" indent="-514350" algn="just">
              <a:lnSpc>
                <a:spcPct val="160000"/>
              </a:lnSpc>
              <a:buFont typeface="+mj-lt"/>
              <a:buAutoNum type="arabicPeriod"/>
            </a:pPr>
            <a:r>
              <a:rPr lang="en-US" sz="2600"/>
              <a:t>Count cells and transfer needed amount to new tubes. Centrifuge again and remove supernatant.</a:t>
            </a:r>
          </a:p>
          <a:p>
            <a:pPr marL="514350" lvl="0" indent="-514350" algn="just">
              <a:lnSpc>
                <a:spcPct val="160000"/>
              </a:lnSpc>
              <a:buFont typeface="+mj-lt"/>
              <a:buAutoNum type="arabicPeriod"/>
            </a:pPr>
            <a:r>
              <a:rPr lang="en-US" sz="2600"/>
              <a:t>Resuspend pellet with medium by pipetting up and down. Note that the amount of medium added should be equal to 10% of the total </a:t>
            </a:r>
            <a:r>
              <a:rPr lang="en-US" sz="2600" err="1"/>
              <a:t>bioink</a:t>
            </a:r>
            <a:r>
              <a:rPr lang="en-US" sz="2600"/>
              <a:t> volume.  </a:t>
            </a:r>
          </a:p>
          <a:p>
            <a:endParaRPr lang="en-US"/>
          </a:p>
        </p:txBody>
      </p:sp>
      <p:pic>
        <p:nvPicPr>
          <p:cNvPr id="4" name="Audio Recording Nov 26, 2021 at 12:21:56 PM" descr="Audio Recording Nov 26, 2021 at 12:21:56 PM">
            <a:hlinkClick r:id="" action="ppaction://media"/>
            <a:extLst>
              <a:ext uri="{FF2B5EF4-FFF2-40B4-BE49-F238E27FC236}">
                <a16:creationId xmlns:a16="http://schemas.microsoft.com/office/drawing/2014/main" id="{9D636CF5-CCC4-CB4E-BDAE-510585630F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36376" y="5649686"/>
            <a:ext cx="812800" cy="812800"/>
          </a:xfrm>
          <a:prstGeom prst="rect">
            <a:avLst/>
          </a:prstGeom>
        </p:spPr>
      </p:pic>
    </p:spTree>
    <p:extLst>
      <p:ext uri="{BB962C8B-B14F-4D97-AF65-F5344CB8AC3E}">
        <p14:creationId xmlns:p14="http://schemas.microsoft.com/office/powerpoint/2010/main" val="311881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6E5554-251B-4A4D-BECA-F9D69BAE4DAD}"/>
              </a:ext>
            </a:extLst>
          </p:cNvPr>
          <p:cNvSpPr txBox="1"/>
          <p:nvPr/>
        </p:nvSpPr>
        <p:spPr>
          <a:xfrm>
            <a:off x="987552" y="634324"/>
            <a:ext cx="9875520" cy="5589351"/>
          </a:xfrm>
          <a:prstGeom prst="rect">
            <a:avLst/>
          </a:prstGeom>
          <a:noFill/>
        </p:spPr>
        <p:txBody>
          <a:bodyPr wrap="square" rtlCol="0">
            <a:spAutoFit/>
          </a:bodyPr>
          <a:lstStyle/>
          <a:p>
            <a:r>
              <a:rPr lang="en-US" b="1"/>
              <a:t>Step 2: Cell mixing with </a:t>
            </a:r>
            <a:r>
              <a:rPr lang="en-US" b="1" err="1"/>
              <a:t>bioink</a:t>
            </a:r>
            <a:r>
              <a:rPr lang="en-US" b="1"/>
              <a:t> </a:t>
            </a:r>
          </a:p>
          <a:p>
            <a:endParaRPr lang="en-US"/>
          </a:p>
          <a:p>
            <a:pPr marL="342900" lvl="0" indent="-342900" algn="just">
              <a:lnSpc>
                <a:spcPct val="150000"/>
              </a:lnSpc>
              <a:buFont typeface="+mj-lt"/>
              <a:buAutoNum type="arabicPeriod"/>
            </a:pPr>
            <a:r>
              <a:rPr lang="en-US"/>
              <a:t>Add cell suspension to a syringe by pulling the pistol while injecting the suspension. Make sure there is no air in the syringe.</a:t>
            </a:r>
          </a:p>
          <a:p>
            <a:pPr marL="342900" lvl="0" indent="-342900" algn="just">
              <a:lnSpc>
                <a:spcPct val="150000"/>
              </a:lnSpc>
              <a:buFont typeface="+mj-lt"/>
              <a:buAutoNum type="arabicPeriod"/>
            </a:pPr>
            <a:r>
              <a:rPr lang="en-US"/>
              <a:t>Attach a </a:t>
            </a:r>
            <a:r>
              <a:rPr lang="en-US" err="1"/>
              <a:t>luer</a:t>
            </a:r>
            <a:r>
              <a:rPr lang="en-US"/>
              <a:t> lock female on the syringe and connect the syringe containing the </a:t>
            </a:r>
            <a:r>
              <a:rPr lang="en-US" err="1"/>
              <a:t>bioink</a:t>
            </a:r>
            <a:r>
              <a:rPr lang="en-US"/>
              <a:t>.</a:t>
            </a:r>
          </a:p>
          <a:p>
            <a:pPr marL="342900" lvl="0" indent="-342900" algn="just">
              <a:lnSpc>
                <a:spcPct val="150000"/>
              </a:lnSpc>
              <a:buFont typeface="+mj-lt"/>
              <a:buAutoNum type="arabicPeriod"/>
            </a:pPr>
            <a:r>
              <a:rPr lang="en-US"/>
              <a:t>To homogenize cells in the </a:t>
            </a:r>
            <a:r>
              <a:rPr lang="en-US" err="1"/>
              <a:t>bioink</a:t>
            </a:r>
            <a:r>
              <a:rPr lang="en-US"/>
              <a:t>, mix back and forth between the two syringes.</a:t>
            </a:r>
          </a:p>
          <a:p>
            <a:pPr marL="342900" lvl="0" indent="-342900" algn="just">
              <a:lnSpc>
                <a:spcPct val="150000"/>
              </a:lnSpc>
              <a:buFont typeface="+mj-lt"/>
              <a:buAutoNum type="arabicPeriod"/>
            </a:pPr>
            <a:r>
              <a:rPr lang="en-US"/>
              <a:t>Remove air bubbles by gently tapping on the syringe. Make sure there is no air in the syringe. </a:t>
            </a:r>
          </a:p>
          <a:p>
            <a:pPr lvl="0" algn="just">
              <a:lnSpc>
                <a:spcPct val="150000"/>
              </a:lnSpc>
            </a:pPr>
            <a:endParaRPr lang="en-US"/>
          </a:p>
          <a:p>
            <a:endParaRPr lang="en-US"/>
          </a:p>
          <a:p>
            <a:r>
              <a:rPr lang="en-US" b="1"/>
              <a:t>Step 3: Transfer into cartridges </a:t>
            </a:r>
          </a:p>
          <a:p>
            <a:endParaRPr lang="en-US"/>
          </a:p>
          <a:p>
            <a:pPr marL="342900" lvl="0" indent="-342900" algn="just">
              <a:lnSpc>
                <a:spcPct val="150000"/>
              </a:lnSpc>
              <a:buFont typeface="+mj-lt"/>
              <a:buAutoNum type="arabicPeriod"/>
            </a:pPr>
            <a:r>
              <a:rPr lang="en-US"/>
              <a:t>Adapt volume in cartridges depending on the expected amount of </a:t>
            </a:r>
            <a:r>
              <a:rPr lang="en-US" err="1"/>
              <a:t>bioink</a:t>
            </a:r>
            <a:r>
              <a:rPr lang="en-US"/>
              <a:t> to be used. </a:t>
            </a:r>
          </a:p>
          <a:p>
            <a:pPr marL="342900" lvl="0" indent="-342900" algn="just">
              <a:lnSpc>
                <a:spcPct val="150000"/>
              </a:lnSpc>
              <a:buFont typeface="+mj-lt"/>
              <a:buAutoNum type="arabicPeriod"/>
            </a:pPr>
            <a:r>
              <a:rPr lang="en-US"/>
              <a:t>Fix syringe and cartridge with a female </a:t>
            </a:r>
            <a:r>
              <a:rPr lang="en-US" err="1"/>
              <a:t>luer</a:t>
            </a:r>
            <a:r>
              <a:rPr lang="en-US"/>
              <a:t> lock.</a:t>
            </a:r>
          </a:p>
          <a:p>
            <a:pPr marL="342900" lvl="0" indent="-342900" algn="just">
              <a:lnSpc>
                <a:spcPct val="150000"/>
              </a:lnSpc>
              <a:buFont typeface="+mj-lt"/>
              <a:buAutoNum type="arabicPeriod"/>
            </a:pPr>
            <a:r>
              <a:rPr lang="en-US"/>
              <a:t>Load cartridge</a:t>
            </a:r>
          </a:p>
          <a:p>
            <a:pPr lvl="0" algn="just">
              <a:lnSpc>
                <a:spcPct val="150000"/>
              </a:lnSpc>
            </a:pPr>
            <a:endParaRPr lang="en-US"/>
          </a:p>
        </p:txBody>
      </p:sp>
      <p:pic>
        <p:nvPicPr>
          <p:cNvPr id="3" name="Audio Recording Nov 26, 2021 at 12:23:10 PM" descr="Audio Recording Nov 26, 2021 at 12:23:10 PM">
            <a:hlinkClick r:id="" action="ppaction://media"/>
            <a:extLst>
              <a:ext uri="{FF2B5EF4-FFF2-40B4-BE49-F238E27FC236}">
                <a16:creationId xmlns:a16="http://schemas.microsoft.com/office/drawing/2014/main" id="{F2CACCE7-96E9-E34D-8AEE-239F4A22DCD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04448" y="5817275"/>
            <a:ext cx="812800" cy="812800"/>
          </a:xfrm>
          <a:prstGeom prst="rect">
            <a:avLst/>
          </a:prstGeom>
        </p:spPr>
      </p:pic>
    </p:spTree>
    <p:extLst>
      <p:ext uri="{BB962C8B-B14F-4D97-AF65-F5344CB8AC3E}">
        <p14:creationId xmlns:p14="http://schemas.microsoft.com/office/powerpoint/2010/main" val="7414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76CB13-183D-45D2-A002-BC772578B20E}"/>
              </a:ext>
            </a:extLst>
          </p:cNvPr>
          <p:cNvSpPr txBox="1">
            <a:spLocks noGrp="1"/>
          </p:cNvSpPr>
          <p:nvPr>
            <p:ph type="title"/>
          </p:nvPr>
        </p:nvSpPr>
        <p:spPr/>
        <p:txBody>
          <a:bodyPr anchorCtr="1"/>
          <a:lstStyle/>
          <a:p>
            <a:pPr lvl="0" algn="ctr"/>
            <a:r>
              <a:rPr lang="de-DE" b="1" err="1"/>
              <a:t>Calibration</a:t>
            </a:r>
            <a:endParaRPr lang="de-DE" b="1"/>
          </a:p>
        </p:txBody>
      </p:sp>
      <p:sp>
        <p:nvSpPr>
          <p:cNvPr id="3" name="Inhaltsplatzhalter 2">
            <a:extLst>
              <a:ext uri="{FF2B5EF4-FFF2-40B4-BE49-F238E27FC236}">
                <a16:creationId xmlns:a16="http://schemas.microsoft.com/office/drawing/2014/main" id="{F8B88640-3D8A-4949-8C28-C1EAE5FF193C}"/>
              </a:ext>
            </a:extLst>
          </p:cNvPr>
          <p:cNvSpPr txBox="1">
            <a:spLocks noGrp="1"/>
          </p:cNvSpPr>
          <p:nvPr>
            <p:ph idx="1"/>
          </p:nvPr>
        </p:nvSpPr>
        <p:spPr/>
        <p:txBody>
          <a:bodyPr/>
          <a:lstStyle/>
          <a:p>
            <a:pPr marL="457200" lvl="0" indent="-457200">
              <a:buAutoNum type="arabicPeriod"/>
            </a:pPr>
            <a:r>
              <a:rPr lang="en-US" sz="2400"/>
              <a:t>Please explain why calibration is important and explain the effect it can have on downstream processing on tissue engineering purposes. </a:t>
            </a:r>
            <a:r>
              <a:rPr lang="en-US" sz="2000">
                <a:latin typeface="Arial" pitchFamily="34"/>
              </a:rPr>
              <a:t>	</a:t>
            </a:r>
          </a:p>
          <a:p>
            <a:pPr marL="457200" lvl="0" indent="-457200">
              <a:buAutoNum type="arabicPeriod"/>
            </a:pPr>
            <a:endParaRPr lang="en-US" sz="2000">
              <a:latin typeface="Arial" pitchFamily="34"/>
            </a:endParaRPr>
          </a:p>
          <a:p>
            <a:pPr marL="457200" lvl="0" indent="-457200">
              <a:buAutoNum type="arabicPeriod"/>
            </a:pPr>
            <a:endParaRPr lang="en-US" sz="2000">
              <a:latin typeface="Arial" pitchFamily="34"/>
            </a:endParaRPr>
          </a:p>
          <a:p>
            <a:pPr marL="457200" lvl="0" indent="-457200">
              <a:buAutoNum type="arabicPeriod"/>
            </a:pPr>
            <a:endParaRPr lang="en-US" sz="2000">
              <a:latin typeface="Arial" pitchFamily="34"/>
            </a:endParaRPr>
          </a:p>
          <a:p>
            <a:pPr marL="457200" lvl="0" indent="-457200">
              <a:buAutoNum type="arabicPeriod"/>
            </a:pPr>
            <a:endParaRPr lang="en-US" sz="2000">
              <a:latin typeface="Arial" pitchFamily="34"/>
            </a:endParaRPr>
          </a:p>
          <a:p>
            <a:pPr marL="457200" lvl="0" indent="-457200">
              <a:buAutoNum type="arabicPeriod"/>
            </a:pPr>
            <a:endParaRPr lang="en-US" sz="2000">
              <a:latin typeface="Arial" pitchFamily="34"/>
            </a:endParaRPr>
          </a:p>
          <a:p>
            <a:pPr marL="457200" lvl="0" indent="-457200">
              <a:buAutoNum type="arabicPeriod"/>
            </a:pPr>
            <a:r>
              <a:rPr lang="en-US" sz="2400"/>
              <a:t>How can the viscosity of bio-inks affect the pressure required to extrude the material?</a:t>
            </a:r>
            <a:endParaRPr lang="de-DE" sz="2400"/>
          </a:p>
        </p:txBody>
      </p:sp>
      <p:sp>
        <p:nvSpPr>
          <p:cNvPr id="4" name="Textfeld 3">
            <a:extLst>
              <a:ext uri="{FF2B5EF4-FFF2-40B4-BE49-F238E27FC236}">
                <a16:creationId xmlns:a16="http://schemas.microsoft.com/office/drawing/2014/main" id="{71F02DB8-672A-4740-B3BD-04D8E871295B}"/>
              </a:ext>
            </a:extLst>
          </p:cNvPr>
          <p:cNvSpPr txBox="1"/>
          <p:nvPr/>
        </p:nvSpPr>
        <p:spPr>
          <a:xfrm>
            <a:off x="1368308" y="2539270"/>
            <a:ext cx="9157158" cy="249299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err="1">
                <a:solidFill>
                  <a:srgbClr val="000000"/>
                </a:solidFill>
                <a:uFillTx/>
                <a:latin typeface="Calibri"/>
              </a:rPr>
              <a:t>Reproducibility</a:t>
            </a:r>
            <a:endParaRPr lang="de-DE" sz="2000" b="0" i="0" u="none" strike="noStrike" kern="1200" cap="none" spc="0" baseline="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err="1">
                <a:solidFill>
                  <a:srgbClr val="000000"/>
                </a:solidFill>
                <a:uFillTx/>
                <a:latin typeface="Calibri"/>
              </a:rPr>
              <a:t>Comparability</a:t>
            </a:r>
            <a:r>
              <a:rPr lang="de-DE" sz="2000" b="0" i="0" u="none" strike="noStrike" kern="1200" cap="none" spc="0" baseline="0">
                <a:solidFill>
                  <a:srgbClr val="000000"/>
                </a:solidFill>
                <a:uFillTx/>
                <a:latin typeface="Calibri"/>
              </a:rPr>
              <a:t> </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de-DE" sz="2000" b="0" i="0" u="none" strike="noStrike" kern="1200" cap="none" spc="0" baseline="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a:solidFill>
                  <a:srgbClr val="000000"/>
                </a:solidFill>
                <a:uFillTx/>
                <a:latin typeface="Calibri"/>
              </a:rPr>
              <a:t>Different </a:t>
            </a:r>
            <a:r>
              <a:rPr lang="de-DE" sz="2000" b="0" i="0" u="none" strike="noStrike" kern="1200" cap="none" spc="0" baseline="0" err="1">
                <a:solidFill>
                  <a:srgbClr val="000000"/>
                </a:solidFill>
                <a:uFillTx/>
                <a:latin typeface="Calibri"/>
              </a:rPr>
              <a:t>structure</a:t>
            </a:r>
            <a:r>
              <a:rPr lang="de-DE" sz="2000" b="0" i="0" u="none" strike="noStrike" kern="1200" cap="none" spc="0" baseline="0">
                <a:solidFill>
                  <a:srgbClr val="000000"/>
                </a:solidFill>
                <a:uFillTx/>
                <a:latin typeface="Calibri"/>
              </a:rPr>
              <a:t> </a:t>
            </a:r>
            <a:r>
              <a:rPr lang="de-DE" sz="2000" b="0" i="0" u="none" strike="noStrike" kern="1200" cap="none" spc="0" baseline="0" err="1">
                <a:solidFill>
                  <a:srgbClr val="000000"/>
                </a:solidFill>
                <a:uFillTx/>
                <a:latin typeface="Calibri"/>
              </a:rPr>
              <a:t>than</a:t>
            </a:r>
            <a:r>
              <a:rPr lang="de-DE" sz="2000" b="0" i="0" u="none" strike="noStrike" kern="1200" cap="none" spc="0" baseline="0">
                <a:solidFill>
                  <a:srgbClr val="000000"/>
                </a:solidFill>
                <a:uFillTx/>
                <a:latin typeface="Calibri"/>
              </a:rPr>
              <a:t> </a:t>
            </a:r>
            <a:r>
              <a:rPr lang="de-DE" sz="2000" b="0" i="0" u="none" strike="noStrike" kern="1200" cap="none" spc="0" baseline="0" err="1">
                <a:solidFill>
                  <a:srgbClr val="000000"/>
                </a:solidFill>
                <a:uFillTx/>
                <a:latin typeface="Calibri"/>
              </a:rPr>
              <a:t>intended</a:t>
            </a:r>
            <a:endParaRPr lang="de-DE" sz="2000" b="0" i="0" u="none" strike="noStrike" kern="1200" cap="none" spc="0" baseline="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err="1">
                <a:solidFill>
                  <a:srgbClr val="000000"/>
                </a:solidFill>
                <a:uFillTx/>
                <a:latin typeface="Calibri"/>
              </a:rPr>
              <a:t>Results</a:t>
            </a:r>
            <a:r>
              <a:rPr lang="de-DE" sz="2000" b="0" i="0" u="none" strike="noStrike" kern="1200" cap="none" spc="0" baseline="0">
                <a:solidFill>
                  <a:srgbClr val="000000"/>
                </a:solidFill>
                <a:uFillTx/>
                <a:latin typeface="Calibri"/>
              </a:rPr>
              <a:t> </a:t>
            </a:r>
            <a:r>
              <a:rPr lang="de-DE" sz="2000" b="0" i="0" u="none" strike="noStrike" kern="1200" cap="none" spc="0" baseline="0" err="1">
                <a:solidFill>
                  <a:srgbClr val="000000"/>
                </a:solidFill>
                <a:uFillTx/>
                <a:latin typeface="Calibri"/>
              </a:rPr>
              <a:t>of</a:t>
            </a:r>
            <a:r>
              <a:rPr lang="de-DE" sz="2000" b="0" i="0" u="none" strike="noStrike" kern="1200" cap="none" spc="0" baseline="0">
                <a:solidFill>
                  <a:srgbClr val="000000"/>
                </a:solidFill>
                <a:uFillTx/>
                <a:latin typeface="Calibri"/>
              </a:rPr>
              <a:t> </a:t>
            </a:r>
            <a:r>
              <a:rPr lang="de-DE" sz="2000" b="0" i="0" u="none" strike="noStrike" kern="1200" cap="none" spc="0" baseline="0" err="1">
                <a:solidFill>
                  <a:srgbClr val="000000"/>
                </a:solidFill>
                <a:uFillTx/>
                <a:latin typeface="Calibri"/>
              </a:rPr>
              <a:t>further</a:t>
            </a:r>
            <a:r>
              <a:rPr lang="de-DE" sz="2000" b="0" i="0" u="none" strike="noStrike" kern="1200" cap="none" spc="0" baseline="0">
                <a:solidFill>
                  <a:srgbClr val="000000"/>
                </a:solidFill>
                <a:uFillTx/>
                <a:latin typeface="Calibri"/>
              </a:rPr>
              <a:t> </a:t>
            </a:r>
            <a:r>
              <a:rPr lang="de-DE" sz="2000" b="0" i="0" u="none" strike="noStrike" kern="1200" cap="none" spc="0" baseline="0" err="1">
                <a:solidFill>
                  <a:srgbClr val="000000"/>
                </a:solidFill>
                <a:uFillTx/>
                <a:latin typeface="Calibri"/>
              </a:rPr>
              <a:t>research</a:t>
            </a:r>
            <a:r>
              <a:rPr lang="de-DE" sz="2000" b="0" i="0" u="none" strike="noStrike" kern="1200" cap="none" spc="0" baseline="0">
                <a:solidFill>
                  <a:srgbClr val="000000"/>
                </a:solidFill>
                <a:uFillTx/>
                <a:latin typeface="Calibri"/>
              </a:rPr>
              <a:t> </a:t>
            </a:r>
            <a:r>
              <a:rPr lang="de-DE" sz="2000" err="1">
                <a:solidFill>
                  <a:srgbClr val="000000"/>
                </a:solidFill>
                <a:latin typeface="Calibri"/>
              </a:rPr>
              <a:t>may</a:t>
            </a:r>
            <a:r>
              <a:rPr lang="de-DE" sz="2000">
                <a:solidFill>
                  <a:srgbClr val="000000"/>
                </a:solidFill>
                <a:latin typeface="Calibri"/>
              </a:rPr>
              <a:t> </a:t>
            </a:r>
            <a:r>
              <a:rPr lang="de-DE" sz="2000" b="0" i="0" u="none" strike="noStrike" kern="1200" cap="none" spc="0" baseline="0">
                <a:solidFill>
                  <a:srgbClr val="000000"/>
                </a:solidFill>
                <a:uFillTx/>
                <a:latin typeface="Calibri"/>
              </a:rPr>
              <a:t>not </a:t>
            </a:r>
            <a:r>
              <a:rPr lang="de-DE" sz="2000" b="0" i="0" u="none" strike="noStrike" kern="1200" cap="none" spc="0" baseline="0" err="1">
                <a:solidFill>
                  <a:srgbClr val="000000"/>
                </a:solidFill>
                <a:uFillTx/>
                <a:latin typeface="Calibri"/>
              </a:rPr>
              <a:t>represent</a:t>
            </a:r>
            <a:r>
              <a:rPr lang="de-DE" sz="2000" b="0" i="0" u="none" strike="noStrike" kern="1200" cap="none" spc="0" baseline="0">
                <a:solidFill>
                  <a:srgbClr val="000000"/>
                </a:solidFill>
                <a:uFillTx/>
                <a:latin typeface="Calibri"/>
              </a:rPr>
              <a:t> </a:t>
            </a:r>
            <a:r>
              <a:rPr lang="de-DE" sz="2000" b="0" i="0" u="none" strike="noStrike" kern="1200" cap="none" spc="0" baseline="0" err="1">
                <a:solidFill>
                  <a:srgbClr val="000000"/>
                </a:solidFill>
                <a:uFillTx/>
                <a:latin typeface="Calibri"/>
              </a:rPr>
              <a:t>biological</a:t>
            </a:r>
            <a:r>
              <a:rPr lang="de-DE" sz="2000" b="0" i="0" u="none" strike="noStrike" kern="1200" cap="none" spc="0" baseline="0">
                <a:solidFill>
                  <a:srgbClr val="000000"/>
                </a:solidFill>
                <a:uFillTx/>
                <a:latin typeface="Calibri"/>
              </a:rPr>
              <a:t> </a:t>
            </a:r>
            <a:r>
              <a:rPr lang="de-DE" sz="2000" b="0" i="0" u="none" strike="noStrike" kern="1200" cap="none" spc="0" baseline="0" err="1">
                <a:solidFill>
                  <a:srgbClr val="000000"/>
                </a:solidFill>
                <a:uFillTx/>
                <a:latin typeface="Calibri"/>
              </a:rPr>
              <a:t>reality</a:t>
            </a:r>
            <a:r>
              <a:rPr lang="de-DE" sz="2000" b="0" i="0" u="none" strike="noStrike" kern="1200" cap="none" spc="0" baseline="0">
                <a:solidFill>
                  <a:srgbClr val="000000"/>
                </a:solidFill>
                <a:uFillTx/>
                <a:latin typeface="Calibri"/>
              </a:rPr>
              <a:t> </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err="1">
                <a:solidFill>
                  <a:srgbClr val="000000"/>
                </a:solidFill>
                <a:uFillTx/>
                <a:latin typeface="Calibri"/>
              </a:rPr>
              <a:t>Structure</a:t>
            </a:r>
            <a:r>
              <a:rPr lang="de-DE" sz="2000" b="0" i="0" u="none" strike="noStrike" kern="1200" cap="none" spc="0" baseline="0">
                <a:solidFill>
                  <a:srgbClr val="000000"/>
                </a:solidFill>
                <a:uFillTx/>
                <a:latin typeface="Calibri"/>
              </a:rPr>
              <a:t> </a:t>
            </a:r>
            <a:r>
              <a:rPr lang="de-DE" sz="2000" b="0" i="0" u="none" strike="noStrike" kern="1200" cap="none" spc="0" baseline="0" err="1">
                <a:solidFill>
                  <a:srgbClr val="000000"/>
                </a:solidFill>
                <a:uFillTx/>
                <a:latin typeface="Calibri"/>
              </a:rPr>
              <a:t>that</a:t>
            </a:r>
            <a:r>
              <a:rPr lang="de-DE" sz="2000" b="0" i="0" u="none" strike="noStrike" kern="1200" cap="none" spc="0" baseline="0">
                <a:solidFill>
                  <a:srgbClr val="000000"/>
                </a:solidFill>
                <a:uFillTx/>
                <a:latin typeface="Calibri"/>
              </a:rPr>
              <a:t> </a:t>
            </a:r>
            <a:r>
              <a:rPr lang="de-DE" sz="2000" b="0" i="0" u="none" strike="noStrike" kern="1200" cap="none" spc="0" baseline="0" err="1">
                <a:solidFill>
                  <a:srgbClr val="000000"/>
                </a:solidFill>
                <a:uFillTx/>
                <a:latin typeface="Calibri"/>
              </a:rPr>
              <a:t>does</a:t>
            </a:r>
            <a:r>
              <a:rPr lang="de-DE" sz="2000" b="0" i="0" u="none" strike="noStrike" kern="1200" cap="none" spc="0" baseline="0">
                <a:solidFill>
                  <a:srgbClr val="000000"/>
                </a:solidFill>
                <a:uFillTx/>
                <a:latin typeface="Calibri"/>
              </a:rPr>
              <a:t> not fit</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ndParaRPr>
          </a:p>
        </p:txBody>
      </p:sp>
      <p:sp>
        <p:nvSpPr>
          <p:cNvPr id="5" name="Textfeld 5">
            <a:extLst>
              <a:ext uri="{FF2B5EF4-FFF2-40B4-BE49-F238E27FC236}">
                <a16:creationId xmlns:a16="http://schemas.microsoft.com/office/drawing/2014/main" id="{9383533D-0001-4A89-B46B-0BABDD3822C9}"/>
              </a:ext>
            </a:extLst>
          </p:cNvPr>
          <p:cNvSpPr txBox="1"/>
          <p:nvPr/>
        </p:nvSpPr>
        <p:spPr>
          <a:xfrm>
            <a:off x="1315684" y="5345792"/>
            <a:ext cx="9374245" cy="400114"/>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a:solidFill>
                  <a:srgbClr val="000000"/>
                </a:solidFill>
                <a:uFillTx/>
                <a:latin typeface="Calibri"/>
              </a:rPr>
              <a:t>The more viscous the bio-ink is, the more pressure is needed to get a constant stream. </a:t>
            </a:r>
          </a:p>
        </p:txBody>
      </p:sp>
      <p:pic>
        <p:nvPicPr>
          <p:cNvPr id="6" name="Slide Calibration">
            <a:hlinkClick r:id="" action="ppaction://media"/>
            <a:extLst>
              <a:ext uri="{FF2B5EF4-FFF2-40B4-BE49-F238E27FC236}">
                <a16:creationId xmlns:a16="http://schemas.microsoft.com/office/drawing/2014/main" id="{62C91DD9-AF74-4AB6-88F9-222D2F3532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9335" y="5345792"/>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500"/>
    </mc:Choice>
    <mc:Fallback xmlns="">
      <p:transition spd="slow" advTm="49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76CB13-183D-45D2-A002-BC772578B20E}"/>
              </a:ext>
            </a:extLst>
          </p:cNvPr>
          <p:cNvSpPr txBox="1">
            <a:spLocks noGrp="1"/>
          </p:cNvSpPr>
          <p:nvPr>
            <p:ph type="title"/>
          </p:nvPr>
        </p:nvSpPr>
        <p:spPr/>
        <p:txBody>
          <a:bodyPr anchorCtr="1"/>
          <a:lstStyle/>
          <a:p>
            <a:pPr lvl="0" algn="ctr"/>
            <a:r>
              <a:rPr lang="en-US" b="1"/>
              <a:t>Further questions</a:t>
            </a:r>
          </a:p>
        </p:txBody>
      </p:sp>
      <p:sp>
        <p:nvSpPr>
          <p:cNvPr id="7" name="Content Placeholder 6">
            <a:extLst>
              <a:ext uri="{FF2B5EF4-FFF2-40B4-BE49-F238E27FC236}">
                <a16:creationId xmlns:a16="http://schemas.microsoft.com/office/drawing/2014/main" id="{A6AB96CA-05AB-4C47-8907-8D84AB98AFE2}"/>
              </a:ext>
            </a:extLst>
          </p:cNvPr>
          <p:cNvSpPr>
            <a:spLocks noGrp="1"/>
          </p:cNvSpPr>
          <p:nvPr>
            <p:ph idx="1"/>
          </p:nvPr>
        </p:nvSpPr>
        <p:spPr>
          <a:xfrm>
            <a:off x="838200" y="1690688"/>
            <a:ext cx="10515600" cy="985605"/>
          </a:xfrm>
        </p:spPr>
        <p:txBody>
          <a:bodyPr/>
          <a:lstStyle/>
          <a:p>
            <a:r>
              <a:rPr lang="en-US"/>
              <a:t>Describe the characteristics of the printed structures of PD02.</a:t>
            </a:r>
            <a:endParaRPr lang="es-ES"/>
          </a:p>
        </p:txBody>
      </p:sp>
      <p:pic>
        <p:nvPicPr>
          <p:cNvPr id="4" name="Picture 1" descr="page9image20338592">
            <a:extLst>
              <a:ext uri="{FF2B5EF4-FFF2-40B4-BE49-F238E27FC236}">
                <a16:creationId xmlns:a16="http://schemas.microsoft.com/office/drawing/2014/main" id="{6570FCBA-7276-F64D-9CB0-C094673EA8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24" t="1861" r="13160" b="13436"/>
          <a:stretch/>
        </p:blipFill>
        <p:spPr bwMode="auto">
          <a:xfrm>
            <a:off x="479501" y="2491425"/>
            <a:ext cx="3688088" cy="273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A552F97E-BF5A-DD43-A70A-F5F9243D373E}"/>
              </a:ext>
            </a:extLst>
          </p:cNvPr>
          <p:cNvSpPr/>
          <p:nvPr/>
        </p:nvSpPr>
        <p:spPr>
          <a:xfrm>
            <a:off x="4430750" y="2491425"/>
            <a:ext cx="7281749" cy="3785652"/>
          </a:xfrm>
          <a:prstGeom prst="rect">
            <a:avLst/>
          </a:prstGeom>
        </p:spPr>
        <p:txBody>
          <a:bodyPr wrap="square">
            <a:spAutoFit/>
          </a:bodyPr>
          <a:lstStyle/>
          <a:p>
            <a:pPr marL="285750" indent="-285750" algn="just">
              <a:buFont typeface="Arial" panose="020B0604020202020204" pitchFamily="34" charset="0"/>
              <a:buChar char="•"/>
            </a:pPr>
            <a:r>
              <a:rPr lang="en-US" sz="2400"/>
              <a:t>Physical appearance</a:t>
            </a:r>
          </a:p>
          <a:p>
            <a:pPr marL="742950" lvl="1" indent="-285750" algn="just">
              <a:buFont typeface="Courier New" panose="02070309020205020404" pitchFamily="49" charset="0"/>
              <a:buChar char="o"/>
            </a:pPr>
            <a:r>
              <a:rPr lang="en-US" sz="2400"/>
              <a:t>Looks stiffer, more rigid, the grid form has been maintained</a:t>
            </a:r>
          </a:p>
          <a:p>
            <a:pPr marL="285750" indent="-285750" algn="just">
              <a:buFont typeface="Arial" panose="020B0604020202020204" pitchFamily="34" charset="0"/>
              <a:buChar char="•"/>
            </a:pPr>
            <a:r>
              <a:rPr lang="en-US" sz="2400"/>
              <a:t>Chemical explanation</a:t>
            </a:r>
          </a:p>
          <a:p>
            <a:pPr marL="742950" lvl="1" indent="-285750" algn="just">
              <a:buFont typeface="Courier New" panose="02070309020205020404" pitchFamily="49" charset="0"/>
              <a:buChar char="o"/>
            </a:pPr>
            <a:r>
              <a:rPr lang="en-US" sz="2400"/>
              <a:t>Higher alginate and methylcellulose concentration, therefore the </a:t>
            </a:r>
            <a:r>
              <a:rPr lang="en-US" sz="2400" err="1"/>
              <a:t>bioink</a:t>
            </a:r>
            <a:r>
              <a:rPr lang="en-US" sz="2400"/>
              <a:t> has a higher viscosity</a:t>
            </a:r>
          </a:p>
          <a:p>
            <a:pPr marL="742950" lvl="1" indent="-285750" algn="just">
              <a:buFont typeface="Courier New" panose="02070309020205020404" pitchFamily="49" charset="0"/>
              <a:buChar char="o"/>
            </a:pPr>
            <a:r>
              <a:rPr lang="en-US" sz="2400"/>
              <a:t>The more viscous, the more pressure needed to bring ink out (more stress on cells, loss of viability)</a:t>
            </a:r>
          </a:p>
          <a:p>
            <a:pPr marL="742950" lvl="1" indent="-285750" algn="just">
              <a:buFont typeface="Courier New" panose="02070309020205020404" pitchFamily="49" charset="0"/>
              <a:buChar char="o"/>
            </a:pPr>
            <a:r>
              <a:rPr lang="en-US" sz="2400"/>
              <a:t>On the other hand, it maintains its shape better</a:t>
            </a:r>
          </a:p>
          <a:p>
            <a:pPr marL="742950" lvl="1" indent="-285750" algn="just">
              <a:buFont typeface="Arial" panose="020B0604020202020204" pitchFamily="34" charset="0"/>
              <a:buChar char="•"/>
            </a:pPr>
            <a:endParaRPr lang="en-US" sz="2400"/>
          </a:p>
        </p:txBody>
      </p:sp>
      <p:pic>
        <p:nvPicPr>
          <p:cNvPr id="8" name="Audio 7">
            <a:hlinkClick r:id="" action="ppaction://media"/>
            <a:extLst>
              <a:ext uri="{FF2B5EF4-FFF2-40B4-BE49-F238E27FC236}">
                <a16:creationId xmlns:a16="http://schemas.microsoft.com/office/drawing/2014/main" id="{AD07D472-8FD2-B54F-B5D4-6AA28B0D38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70975665"/>
      </p:ext>
    </p:extLst>
  </p:cSld>
  <p:clrMapOvr>
    <a:masterClrMapping/>
  </p:clrMapOvr>
  <mc:AlternateContent xmlns:mc="http://schemas.openxmlformats.org/markup-compatibility/2006" xmlns:p14="http://schemas.microsoft.com/office/powerpoint/2010/main">
    <mc:Choice Requires="p14">
      <p:transition spd="slow" p14:dur="2000" advTm="20554"/>
    </mc:Choice>
    <mc:Fallback xmlns="">
      <p:transition spd="slow" advTm="20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76CB13-183D-45D2-A002-BC772578B20E}"/>
              </a:ext>
            </a:extLst>
          </p:cNvPr>
          <p:cNvSpPr txBox="1">
            <a:spLocks noGrp="1"/>
          </p:cNvSpPr>
          <p:nvPr>
            <p:ph type="title"/>
          </p:nvPr>
        </p:nvSpPr>
        <p:spPr/>
        <p:txBody>
          <a:bodyPr anchorCtr="1"/>
          <a:lstStyle/>
          <a:p>
            <a:pPr lvl="0" algn="ctr"/>
            <a:r>
              <a:rPr lang="en-US" b="1"/>
              <a:t>Further questions</a:t>
            </a:r>
          </a:p>
        </p:txBody>
      </p:sp>
      <p:sp>
        <p:nvSpPr>
          <p:cNvPr id="7" name="Content Placeholder 6">
            <a:extLst>
              <a:ext uri="{FF2B5EF4-FFF2-40B4-BE49-F238E27FC236}">
                <a16:creationId xmlns:a16="http://schemas.microsoft.com/office/drawing/2014/main" id="{A6AB96CA-05AB-4C47-8907-8D84AB98AFE2}"/>
              </a:ext>
            </a:extLst>
          </p:cNvPr>
          <p:cNvSpPr>
            <a:spLocks noGrp="1"/>
          </p:cNvSpPr>
          <p:nvPr>
            <p:ph idx="1"/>
          </p:nvPr>
        </p:nvSpPr>
        <p:spPr>
          <a:xfrm>
            <a:off x="838200" y="1690688"/>
            <a:ext cx="10515600" cy="4351338"/>
          </a:xfrm>
        </p:spPr>
        <p:txBody>
          <a:bodyPr/>
          <a:lstStyle/>
          <a:p>
            <a:r>
              <a:rPr lang="en-US"/>
              <a:t>Describe the characteristics of the printed structures of PD03a.</a:t>
            </a:r>
            <a:endParaRPr lang="es-ES"/>
          </a:p>
          <a:p>
            <a:endParaRPr lang="en-US"/>
          </a:p>
        </p:txBody>
      </p:sp>
      <p:pic>
        <p:nvPicPr>
          <p:cNvPr id="8" name="Picture 3" descr="page9image20341056">
            <a:extLst>
              <a:ext uri="{FF2B5EF4-FFF2-40B4-BE49-F238E27FC236}">
                <a16:creationId xmlns:a16="http://schemas.microsoft.com/office/drawing/2014/main" id="{AE189A19-0E7E-AF43-B977-3E451D53FD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26" r="11113" b="10891"/>
          <a:stretch/>
        </p:blipFill>
        <p:spPr bwMode="auto">
          <a:xfrm>
            <a:off x="446048" y="2498793"/>
            <a:ext cx="3714072" cy="2735127"/>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ADDE411C-F626-104C-A554-61CD24E002AC}"/>
              </a:ext>
            </a:extLst>
          </p:cNvPr>
          <p:cNvSpPr/>
          <p:nvPr/>
        </p:nvSpPr>
        <p:spPr>
          <a:xfrm>
            <a:off x="4430750" y="2393278"/>
            <a:ext cx="7077309" cy="4154984"/>
          </a:xfrm>
          <a:prstGeom prst="rect">
            <a:avLst/>
          </a:prstGeom>
        </p:spPr>
        <p:txBody>
          <a:bodyPr wrap="square">
            <a:spAutoFit/>
          </a:bodyPr>
          <a:lstStyle/>
          <a:p>
            <a:pPr marL="285750" indent="-285750" algn="just">
              <a:buFont typeface="Arial" panose="020B0604020202020204" pitchFamily="34" charset="0"/>
              <a:buChar char="•"/>
            </a:pPr>
            <a:r>
              <a:rPr lang="en-US" sz="2400"/>
              <a:t>Physical appearance</a:t>
            </a:r>
          </a:p>
          <a:p>
            <a:pPr marL="742950" lvl="1" indent="-285750" algn="just">
              <a:buFont typeface="Courier New" panose="02070309020205020404" pitchFamily="49" charset="0"/>
              <a:buChar char="o"/>
            </a:pPr>
            <a:r>
              <a:rPr lang="en-US" sz="2400"/>
              <a:t>Borders are rounded, the grid form not really maintained, </a:t>
            </a:r>
            <a:r>
              <a:rPr lang="en-US" sz="2400" err="1"/>
              <a:t>bioink</a:t>
            </a:r>
            <a:r>
              <a:rPr lang="en-US" sz="2400"/>
              <a:t> seems less viscous</a:t>
            </a:r>
          </a:p>
          <a:p>
            <a:pPr marL="285750" indent="-285750" algn="just">
              <a:buFont typeface="Arial" panose="020B0604020202020204" pitchFamily="34" charset="0"/>
              <a:buChar char="•"/>
            </a:pPr>
            <a:r>
              <a:rPr lang="en-US" sz="2400"/>
              <a:t>Chemical explanation</a:t>
            </a:r>
          </a:p>
          <a:p>
            <a:pPr marL="742950" lvl="1" indent="-285750" algn="just">
              <a:buFont typeface="Courier New" panose="02070309020205020404" pitchFamily="49" charset="0"/>
              <a:buChar char="o"/>
            </a:pPr>
            <a:r>
              <a:rPr lang="en-US" sz="2400"/>
              <a:t>Lower alginate and methylcellulose concentration, so the viscosity of the </a:t>
            </a:r>
            <a:r>
              <a:rPr lang="en-US" sz="2400" err="1"/>
              <a:t>bioink</a:t>
            </a:r>
            <a:r>
              <a:rPr lang="en-US" sz="2400"/>
              <a:t> is lower</a:t>
            </a:r>
          </a:p>
          <a:p>
            <a:pPr marL="742950" lvl="1" indent="-285750" algn="just">
              <a:buFont typeface="Courier New" panose="02070309020205020404" pitchFamily="49" charset="0"/>
              <a:buChar char="o"/>
            </a:pPr>
            <a:r>
              <a:rPr lang="en-US" sz="2400"/>
              <a:t>Less pressure needed to bring ink out, but the ink doesn’t hold the shape as nicely</a:t>
            </a:r>
          </a:p>
          <a:p>
            <a:pPr marL="742950" lvl="1" indent="-285750" algn="just">
              <a:buFont typeface="Courier New" panose="02070309020205020404" pitchFamily="49" charset="0"/>
              <a:buChar char="o"/>
            </a:pPr>
            <a:r>
              <a:rPr lang="en-US" sz="2400"/>
              <a:t>Less resolution</a:t>
            </a:r>
          </a:p>
          <a:p>
            <a:pPr marL="742950" lvl="1" indent="-285750" algn="just">
              <a:buFont typeface="Arial" panose="020B0604020202020204" pitchFamily="34" charset="0"/>
              <a:buChar char="•"/>
            </a:pPr>
            <a:endParaRPr lang="en-US" sz="2400"/>
          </a:p>
        </p:txBody>
      </p:sp>
      <p:pic>
        <p:nvPicPr>
          <p:cNvPr id="5" name="Audio 4">
            <a:hlinkClick r:id="" action="ppaction://media"/>
            <a:extLst>
              <a:ext uri="{FF2B5EF4-FFF2-40B4-BE49-F238E27FC236}">
                <a16:creationId xmlns:a16="http://schemas.microsoft.com/office/drawing/2014/main" id="{6CBCD596-404E-F349-9FA2-F7D6E17BD7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47867942"/>
      </p:ext>
    </p:extLst>
  </p:cSld>
  <p:clrMapOvr>
    <a:masterClrMapping/>
  </p:clrMapOvr>
  <mc:AlternateContent xmlns:mc="http://schemas.openxmlformats.org/markup-compatibility/2006" xmlns:p14="http://schemas.microsoft.com/office/powerpoint/2010/main">
    <mc:Choice Requires="p14">
      <p:transition spd="slow" p14:dur="2000" advTm="27409"/>
    </mc:Choice>
    <mc:Fallback xmlns="">
      <p:transition spd="slow" advTm="27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76CB13-183D-45D2-A002-BC772578B20E}"/>
              </a:ext>
            </a:extLst>
          </p:cNvPr>
          <p:cNvSpPr txBox="1">
            <a:spLocks noGrp="1"/>
          </p:cNvSpPr>
          <p:nvPr>
            <p:ph type="title"/>
          </p:nvPr>
        </p:nvSpPr>
        <p:spPr/>
        <p:txBody>
          <a:bodyPr anchorCtr="1"/>
          <a:lstStyle/>
          <a:p>
            <a:pPr lvl="0" algn="ctr"/>
            <a:r>
              <a:rPr lang="en-US" b="1"/>
              <a:t>Further questions</a:t>
            </a:r>
          </a:p>
        </p:txBody>
      </p:sp>
      <p:sp>
        <p:nvSpPr>
          <p:cNvPr id="7" name="Content Placeholder 6">
            <a:extLst>
              <a:ext uri="{FF2B5EF4-FFF2-40B4-BE49-F238E27FC236}">
                <a16:creationId xmlns:a16="http://schemas.microsoft.com/office/drawing/2014/main" id="{A6AB96CA-05AB-4C47-8907-8D84AB98AFE2}"/>
              </a:ext>
            </a:extLst>
          </p:cNvPr>
          <p:cNvSpPr>
            <a:spLocks noGrp="1"/>
          </p:cNvSpPr>
          <p:nvPr>
            <p:ph idx="1"/>
          </p:nvPr>
        </p:nvSpPr>
        <p:spPr>
          <a:xfrm>
            <a:off x="729343" y="1466995"/>
            <a:ext cx="10515600" cy="4802187"/>
          </a:xfrm>
        </p:spPr>
        <p:txBody>
          <a:bodyPr>
            <a:normAutofit fontScale="85000" lnSpcReduction="10000"/>
          </a:bodyPr>
          <a:lstStyle/>
          <a:p>
            <a:pPr>
              <a:lnSpc>
                <a:spcPct val="150000"/>
              </a:lnSpc>
            </a:pPr>
            <a:r>
              <a:rPr lang="en-US"/>
              <a:t>What can be adjusted to increase the </a:t>
            </a:r>
            <a:r>
              <a:rPr lang="en-US" err="1"/>
              <a:t>bioprint</a:t>
            </a:r>
            <a:r>
              <a:rPr lang="en-US"/>
              <a:t> resolution?</a:t>
            </a:r>
          </a:p>
          <a:p>
            <a:pPr marL="742950" lvl="1" indent="-285750">
              <a:lnSpc>
                <a:spcPct val="150000"/>
              </a:lnSpc>
            </a:pPr>
            <a:r>
              <a:rPr lang="en-US"/>
              <a:t>Resolution → smallest printed material unit (strand of drops)</a:t>
            </a:r>
          </a:p>
          <a:p>
            <a:pPr marL="742950" lvl="1" indent="-285750">
              <a:lnSpc>
                <a:spcPct val="150000"/>
              </a:lnSpc>
            </a:pPr>
            <a:r>
              <a:rPr lang="en-US"/>
              <a:t>Higher the alginate and methylcellulose concentration → Higher viscosity</a:t>
            </a:r>
          </a:p>
          <a:p>
            <a:pPr marL="1200150" lvl="2" indent="-285750">
              <a:lnSpc>
                <a:spcPct val="150000"/>
              </a:lnSpc>
            </a:pPr>
            <a:r>
              <a:rPr lang="en-US"/>
              <a:t>Smaller droplets, better resolution</a:t>
            </a:r>
          </a:p>
          <a:p>
            <a:pPr marL="742950" lvl="1" indent="-285750">
              <a:lnSpc>
                <a:spcPct val="150000"/>
              </a:lnSpc>
            </a:pPr>
            <a:r>
              <a:rPr lang="en-US"/>
              <a:t>Other printing parameters: printing path height and space (layer thickness), nozzle diameter</a:t>
            </a:r>
          </a:p>
          <a:p>
            <a:pPr marL="1200150" lvl="2" indent="-285750">
              <a:lnSpc>
                <a:spcPct val="150000"/>
              </a:lnSpc>
            </a:pPr>
            <a:r>
              <a:rPr lang="en-US"/>
              <a:t>Smaller nozzle, higher pressure → higher resolution</a:t>
            </a:r>
          </a:p>
          <a:p>
            <a:pPr marL="1200150" lvl="2" indent="-285750">
              <a:lnSpc>
                <a:spcPct val="150000"/>
              </a:lnSpc>
            </a:pPr>
            <a:r>
              <a:rPr lang="en-US"/>
              <a:t>Risk of clogging and excessive shear stress → lower cell viability</a:t>
            </a:r>
          </a:p>
          <a:p>
            <a:pPr marL="1200150" lvl="2" indent="-285750">
              <a:lnSpc>
                <a:spcPct val="150000"/>
              </a:lnSpc>
            </a:pPr>
            <a:r>
              <a:rPr lang="en-US"/>
              <a:t>Improved with shear thinning materials that reduce shear flow resistance</a:t>
            </a:r>
          </a:p>
          <a:p>
            <a:pPr marL="1200150" lvl="2" indent="-285750">
              <a:lnSpc>
                <a:spcPct val="150000"/>
              </a:lnSpc>
            </a:pPr>
            <a:r>
              <a:rPr lang="en-US"/>
              <a:t>Fast printing speed → most important kinematics factor</a:t>
            </a:r>
          </a:p>
          <a:p>
            <a:pPr marL="742950" lvl="1" indent="-285750">
              <a:lnSpc>
                <a:spcPct val="150000"/>
              </a:lnSpc>
            </a:pPr>
            <a:r>
              <a:rPr lang="en-US"/>
              <a:t>Equilibrium between viscosity and pressure</a:t>
            </a:r>
          </a:p>
        </p:txBody>
      </p:sp>
      <p:pic>
        <p:nvPicPr>
          <p:cNvPr id="3" name="Audio Recording 26 nov 2021 22:29:37" descr="Audio Recording 26 nov 2021 22:29:37">
            <a:hlinkClick r:id="" action="ppaction://media"/>
            <a:extLst>
              <a:ext uri="{FF2B5EF4-FFF2-40B4-BE49-F238E27FC236}">
                <a16:creationId xmlns:a16="http://schemas.microsoft.com/office/drawing/2014/main" id="{E200D569-0E9A-824D-9B12-8575C56314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20582" y="5862782"/>
            <a:ext cx="812800" cy="812800"/>
          </a:xfrm>
          <a:prstGeom prst="rect">
            <a:avLst/>
          </a:prstGeom>
        </p:spPr>
      </p:pic>
      <p:sp>
        <p:nvSpPr>
          <p:cNvPr id="4" name="Rectángulo 3">
            <a:extLst>
              <a:ext uri="{FF2B5EF4-FFF2-40B4-BE49-F238E27FC236}">
                <a16:creationId xmlns:a16="http://schemas.microsoft.com/office/drawing/2014/main" id="{3A4F5C14-0A4D-8149-9EA4-B17027906B9A}"/>
              </a:ext>
            </a:extLst>
          </p:cNvPr>
          <p:cNvSpPr/>
          <p:nvPr/>
        </p:nvSpPr>
        <p:spPr>
          <a:xfrm>
            <a:off x="21771" y="6405341"/>
            <a:ext cx="8266380" cy="430887"/>
          </a:xfrm>
          <a:prstGeom prst="rect">
            <a:avLst/>
          </a:prstGeom>
        </p:spPr>
        <p:txBody>
          <a:bodyPr wrap="square">
            <a:spAutoFit/>
          </a:bodyPr>
          <a:lstStyle/>
          <a:p>
            <a:r>
              <a:rPr lang="es-ES" sz="1100">
                <a:solidFill>
                  <a:srgbClr val="000000"/>
                </a:solidFill>
                <a:latin typeface="Calibri" panose="020F0502020204030204" pitchFamily="34" charset="0"/>
                <a:cs typeface="Calibri" panose="020F0502020204030204" pitchFamily="34" charset="0"/>
              </a:rPr>
              <a:t>Lee, J.M. et al. (2019). </a:t>
            </a:r>
            <a:r>
              <a:rPr lang="es-ES" sz="1100" err="1">
                <a:solidFill>
                  <a:srgbClr val="000000"/>
                </a:solidFill>
                <a:latin typeface="Calibri" panose="020F0502020204030204" pitchFamily="34" charset="0"/>
                <a:cs typeface="Calibri" panose="020F0502020204030204" pitchFamily="34" charset="0"/>
              </a:rPr>
              <a:t>Resolution</a:t>
            </a:r>
            <a:r>
              <a:rPr lang="es-ES" sz="1100">
                <a:solidFill>
                  <a:srgbClr val="000000"/>
                </a:solidFill>
                <a:latin typeface="Calibri" panose="020F0502020204030204" pitchFamily="34" charset="0"/>
                <a:cs typeface="Calibri" panose="020F0502020204030204" pitchFamily="34" charset="0"/>
              </a:rPr>
              <a:t> and </a:t>
            </a:r>
            <a:r>
              <a:rPr lang="es-ES" sz="1100" err="1">
                <a:solidFill>
                  <a:srgbClr val="000000"/>
                </a:solidFill>
                <a:latin typeface="Calibri" panose="020F0502020204030204" pitchFamily="34" charset="0"/>
                <a:cs typeface="Calibri" panose="020F0502020204030204" pitchFamily="34" charset="0"/>
              </a:rPr>
              <a:t>shape</a:t>
            </a:r>
            <a:r>
              <a:rPr lang="es-ES" sz="1100">
                <a:solidFill>
                  <a:srgbClr val="000000"/>
                </a:solidFill>
                <a:latin typeface="Calibri" panose="020F0502020204030204" pitchFamily="34" charset="0"/>
                <a:cs typeface="Calibri" panose="020F0502020204030204" pitchFamily="34" charset="0"/>
              </a:rPr>
              <a:t> in </a:t>
            </a:r>
            <a:r>
              <a:rPr lang="es-ES" sz="1100" err="1">
                <a:solidFill>
                  <a:srgbClr val="000000"/>
                </a:solidFill>
                <a:latin typeface="Calibri" panose="020F0502020204030204" pitchFamily="34" charset="0"/>
                <a:cs typeface="Calibri" panose="020F0502020204030204" pitchFamily="34" charset="0"/>
              </a:rPr>
              <a:t>bioprinting</a:t>
            </a:r>
            <a:r>
              <a:rPr lang="es-ES" sz="1100">
                <a:solidFill>
                  <a:srgbClr val="000000"/>
                </a:solidFill>
                <a:latin typeface="Calibri" panose="020F0502020204030204" pitchFamily="34" charset="0"/>
                <a:cs typeface="Calibri" panose="020F0502020204030204" pitchFamily="34" charset="0"/>
              </a:rPr>
              <a:t>: </a:t>
            </a:r>
            <a:r>
              <a:rPr lang="es-ES" sz="1100" err="1">
                <a:solidFill>
                  <a:srgbClr val="000000"/>
                </a:solidFill>
                <a:latin typeface="Calibri" panose="020F0502020204030204" pitchFamily="34" charset="0"/>
                <a:cs typeface="Calibri" panose="020F0502020204030204" pitchFamily="34" charset="0"/>
              </a:rPr>
              <a:t>Strategizing</a:t>
            </a:r>
            <a:r>
              <a:rPr lang="es-ES" sz="1100">
                <a:solidFill>
                  <a:srgbClr val="000000"/>
                </a:solidFill>
                <a:latin typeface="Calibri" panose="020F0502020204030204" pitchFamily="34" charset="0"/>
                <a:cs typeface="Calibri" panose="020F0502020204030204" pitchFamily="34" charset="0"/>
              </a:rPr>
              <a:t> </a:t>
            </a:r>
            <a:r>
              <a:rPr lang="es-ES" sz="1100" err="1">
                <a:solidFill>
                  <a:srgbClr val="000000"/>
                </a:solidFill>
                <a:latin typeface="Calibri" panose="020F0502020204030204" pitchFamily="34" charset="0"/>
                <a:cs typeface="Calibri" panose="020F0502020204030204" pitchFamily="34" charset="0"/>
              </a:rPr>
              <a:t>towards</a:t>
            </a:r>
            <a:r>
              <a:rPr lang="es-ES" sz="1100">
                <a:solidFill>
                  <a:srgbClr val="000000"/>
                </a:solidFill>
                <a:latin typeface="Calibri" panose="020F0502020204030204" pitchFamily="34" charset="0"/>
                <a:cs typeface="Calibri" panose="020F0502020204030204" pitchFamily="34" charset="0"/>
              </a:rPr>
              <a:t> </a:t>
            </a:r>
            <a:r>
              <a:rPr lang="es-ES" sz="1100" err="1">
                <a:solidFill>
                  <a:srgbClr val="000000"/>
                </a:solidFill>
                <a:latin typeface="Calibri" panose="020F0502020204030204" pitchFamily="34" charset="0"/>
                <a:cs typeface="Calibri" panose="020F0502020204030204" pitchFamily="34" charset="0"/>
              </a:rPr>
              <a:t>complex</a:t>
            </a:r>
            <a:r>
              <a:rPr lang="es-ES" sz="1100">
                <a:solidFill>
                  <a:srgbClr val="000000"/>
                </a:solidFill>
                <a:latin typeface="Calibri" panose="020F0502020204030204" pitchFamily="34" charset="0"/>
                <a:cs typeface="Calibri" panose="020F0502020204030204" pitchFamily="34" charset="0"/>
              </a:rPr>
              <a:t> </a:t>
            </a:r>
            <a:r>
              <a:rPr lang="es-ES" sz="1100" err="1">
                <a:solidFill>
                  <a:srgbClr val="000000"/>
                </a:solidFill>
                <a:latin typeface="Calibri" panose="020F0502020204030204" pitchFamily="34" charset="0"/>
                <a:cs typeface="Calibri" panose="020F0502020204030204" pitchFamily="34" charset="0"/>
              </a:rPr>
              <a:t>tissue</a:t>
            </a:r>
            <a:r>
              <a:rPr lang="es-ES" sz="1100">
                <a:solidFill>
                  <a:srgbClr val="000000"/>
                </a:solidFill>
                <a:latin typeface="Calibri" panose="020F0502020204030204" pitchFamily="34" charset="0"/>
                <a:cs typeface="Calibri" panose="020F0502020204030204" pitchFamily="34" charset="0"/>
              </a:rPr>
              <a:t> and </a:t>
            </a:r>
            <a:r>
              <a:rPr lang="es-ES" sz="1100" err="1">
                <a:solidFill>
                  <a:srgbClr val="000000"/>
                </a:solidFill>
                <a:latin typeface="Calibri" panose="020F0502020204030204" pitchFamily="34" charset="0"/>
                <a:cs typeface="Calibri" panose="020F0502020204030204" pitchFamily="34" charset="0"/>
              </a:rPr>
              <a:t>organ</a:t>
            </a:r>
            <a:r>
              <a:rPr lang="es-ES" sz="1100">
                <a:solidFill>
                  <a:srgbClr val="000000"/>
                </a:solidFill>
                <a:latin typeface="Calibri" panose="020F0502020204030204" pitchFamily="34" charset="0"/>
                <a:cs typeface="Calibri" panose="020F0502020204030204" pitchFamily="34" charset="0"/>
              </a:rPr>
              <a:t> </a:t>
            </a:r>
            <a:r>
              <a:rPr lang="es-ES" sz="1100" err="1">
                <a:solidFill>
                  <a:srgbClr val="000000"/>
                </a:solidFill>
                <a:latin typeface="Calibri" panose="020F0502020204030204" pitchFamily="34" charset="0"/>
                <a:cs typeface="Calibri" panose="020F0502020204030204" pitchFamily="34" charset="0"/>
              </a:rPr>
              <a:t>printing</a:t>
            </a:r>
            <a:endParaRPr lang="es-ES" sz="1100">
              <a:solidFill>
                <a:srgbClr val="000000"/>
              </a:solidFill>
              <a:latin typeface="Calibri" panose="020F0502020204030204" pitchFamily="34" charset="0"/>
              <a:cs typeface="Calibri" panose="020F0502020204030204" pitchFamily="34" charset="0"/>
            </a:endParaRPr>
          </a:p>
          <a:p>
            <a:r>
              <a:rPr lang="es-ES" sz="1100" err="1">
                <a:solidFill>
                  <a:srgbClr val="000000"/>
                </a:solidFill>
                <a:latin typeface="Calibri" panose="020F0502020204030204" pitchFamily="34" charset="0"/>
                <a:cs typeface="Calibri" panose="020F0502020204030204" pitchFamily="34" charset="0"/>
              </a:rPr>
              <a:t>Miri</a:t>
            </a:r>
            <a:r>
              <a:rPr lang="es-ES" sz="1100">
                <a:solidFill>
                  <a:srgbClr val="000000"/>
                </a:solidFill>
                <a:latin typeface="Calibri" panose="020F0502020204030204" pitchFamily="34" charset="0"/>
                <a:cs typeface="Calibri" panose="020F0502020204030204" pitchFamily="34" charset="0"/>
              </a:rPr>
              <a:t>, A.K. et al (2019). </a:t>
            </a:r>
            <a:r>
              <a:rPr lang="es-ES" sz="1100" err="1">
                <a:solidFill>
                  <a:srgbClr val="000000"/>
                </a:solidFill>
                <a:latin typeface="Calibri" panose="020F0502020204030204" pitchFamily="34" charset="0"/>
                <a:cs typeface="Calibri" panose="020F0502020204030204" pitchFamily="34" charset="0"/>
              </a:rPr>
              <a:t>Effective</a:t>
            </a:r>
            <a:r>
              <a:rPr lang="es-ES" sz="1100">
                <a:solidFill>
                  <a:srgbClr val="000000"/>
                </a:solidFill>
                <a:latin typeface="Calibri" panose="020F0502020204030204" pitchFamily="34" charset="0"/>
                <a:cs typeface="Calibri" panose="020F0502020204030204" pitchFamily="34" charset="0"/>
              </a:rPr>
              <a:t> </a:t>
            </a:r>
            <a:r>
              <a:rPr lang="es-ES" sz="1100" err="1">
                <a:solidFill>
                  <a:srgbClr val="000000"/>
                </a:solidFill>
                <a:latin typeface="Calibri" panose="020F0502020204030204" pitchFamily="34" charset="0"/>
                <a:cs typeface="Calibri" panose="020F0502020204030204" pitchFamily="34" charset="0"/>
              </a:rPr>
              <a:t>bioprinting</a:t>
            </a:r>
            <a:r>
              <a:rPr lang="es-ES" sz="1100">
                <a:solidFill>
                  <a:srgbClr val="000000"/>
                </a:solidFill>
                <a:latin typeface="Calibri" panose="020F0502020204030204" pitchFamily="34" charset="0"/>
                <a:cs typeface="Calibri" panose="020F0502020204030204" pitchFamily="34" charset="0"/>
              </a:rPr>
              <a:t> </a:t>
            </a:r>
            <a:r>
              <a:rPr lang="es-ES" sz="1100" err="1">
                <a:solidFill>
                  <a:srgbClr val="000000"/>
                </a:solidFill>
                <a:latin typeface="Calibri" panose="020F0502020204030204" pitchFamily="34" charset="0"/>
                <a:cs typeface="Calibri" panose="020F0502020204030204" pitchFamily="34" charset="0"/>
              </a:rPr>
              <a:t>resolution</a:t>
            </a:r>
            <a:r>
              <a:rPr lang="es-ES" sz="1100">
                <a:solidFill>
                  <a:srgbClr val="000000"/>
                </a:solidFill>
                <a:latin typeface="Calibri" panose="020F0502020204030204" pitchFamily="34" charset="0"/>
                <a:cs typeface="Calibri" panose="020F0502020204030204" pitchFamily="34" charset="0"/>
              </a:rPr>
              <a:t> in </a:t>
            </a:r>
            <a:r>
              <a:rPr lang="es-ES" sz="1100" err="1">
                <a:solidFill>
                  <a:srgbClr val="000000"/>
                </a:solidFill>
                <a:latin typeface="Calibri" panose="020F0502020204030204" pitchFamily="34" charset="0"/>
                <a:cs typeface="Calibri" panose="020F0502020204030204" pitchFamily="34" charset="0"/>
              </a:rPr>
              <a:t>tissue</a:t>
            </a:r>
            <a:r>
              <a:rPr lang="es-ES" sz="1100">
                <a:solidFill>
                  <a:srgbClr val="000000"/>
                </a:solidFill>
                <a:latin typeface="Calibri" panose="020F0502020204030204" pitchFamily="34" charset="0"/>
                <a:cs typeface="Calibri" panose="020F0502020204030204" pitchFamily="34" charset="0"/>
              </a:rPr>
              <a:t> </a:t>
            </a:r>
            <a:r>
              <a:rPr lang="es-ES" sz="1100" err="1">
                <a:solidFill>
                  <a:srgbClr val="000000"/>
                </a:solidFill>
                <a:latin typeface="Calibri" panose="020F0502020204030204" pitchFamily="34" charset="0"/>
                <a:cs typeface="Calibri" panose="020F0502020204030204" pitchFamily="34" charset="0"/>
              </a:rPr>
              <a:t>model</a:t>
            </a:r>
            <a:r>
              <a:rPr lang="es-ES" sz="1100">
                <a:solidFill>
                  <a:srgbClr val="000000"/>
                </a:solidFill>
                <a:latin typeface="Calibri" panose="020F0502020204030204" pitchFamily="34" charset="0"/>
                <a:cs typeface="Calibri" panose="020F0502020204030204" pitchFamily="34" charset="0"/>
              </a:rPr>
              <a:t> </a:t>
            </a:r>
            <a:r>
              <a:rPr lang="es-ES" sz="1100" err="1">
                <a:solidFill>
                  <a:srgbClr val="000000"/>
                </a:solidFill>
                <a:latin typeface="Calibri" panose="020F0502020204030204" pitchFamily="34" charset="0"/>
                <a:cs typeface="Calibri" panose="020F0502020204030204" pitchFamily="34" charset="0"/>
              </a:rPr>
              <a:t>fabrication</a:t>
            </a:r>
            <a:endParaRPr lang="es-ES" sz="11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39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76CB13-183D-45D2-A002-BC772578B20E}"/>
              </a:ext>
            </a:extLst>
          </p:cNvPr>
          <p:cNvSpPr txBox="1">
            <a:spLocks noGrp="1"/>
          </p:cNvSpPr>
          <p:nvPr>
            <p:ph type="title"/>
          </p:nvPr>
        </p:nvSpPr>
        <p:spPr/>
        <p:txBody>
          <a:bodyPr anchorCtr="1"/>
          <a:lstStyle/>
          <a:p>
            <a:pPr lvl="0" algn="ctr"/>
            <a:r>
              <a:rPr lang="en-US" b="1"/>
              <a:t>Further questions</a:t>
            </a:r>
          </a:p>
        </p:txBody>
      </p:sp>
      <p:sp>
        <p:nvSpPr>
          <p:cNvPr id="7" name="Content Placeholder 6">
            <a:extLst>
              <a:ext uri="{FF2B5EF4-FFF2-40B4-BE49-F238E27FC236}">
                <a16:creationId xmlns:a16="http://schemas.microsoft.com/office/drawing/2014/main" id="{A6AB96CA-05AB-4C47-8907-8D84AB98AFE2}"/>
              </a:ext>
            </a:extLst>
          </p:cNvPr>
          <p:cNvSpPr>
            <a:spLocks noGrp="1"/>
          </p:cNvSpPr>
          <p:nvPr>
            <p:ph idx="1"/>
          </p:nvPr>
        </p:nvSpPr>
        <p:spPr>
          <a:xfrm>
            <a:off x="838200" y="1537019"/>
            <a:ext cx="10515600" cy="4351338"/>
          </a:xfrm>
        </p:spPr>
        <p:txBody>
          <a:bodyPr>
            <a:normAutofit/>
          </a:bodyPr>
          <a:lstStyle/>
          <a:p>
            <a:r>
              <a:rPr lang="en-US"/>
              <a:t>The system PD06 contains </a:t>
            </a:r>
            <a:r>
              <a:rPr lang="en-US" err="1"/>
              <a:t>gelatine</a:t>
            </a:r>
            <a:r>
              <a:rPr lang="en-US"/>
              <a:t> methacrylate (</a:t>
            </a:r>
            <a:r>
              <a:rPr lang="en-US" err="1"/>
              <a:t>GelMA</a:t>
            </a:r>
            <a:r>
              <a:rPr lang="en-US"/>
              <a:t>) , why may this increase resolution of the system and cause changes in structure/function?</a:t>
            </a:r>
          </a:p>
        </p:txBody>
      </p:sp>
      <p:pic>
        <p:nvPicPr>
          <p:cNvPr id="2050" name="Picture 2">
            <a:extLst>
              <a:ext uri="{FF2B5EF4-FFF2-40B4-BE49-F238E27FC236}">
                <a16:creationId xmlns:a16="http://schemas.microsoft.com/office/drawing/2014/main" id="{00BEEA81-62AA-7643-827C-AB0D958DCE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6818" y="3319741"/>
            <a:ext cx="3385441" cy="2669302"/>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1B3D2540-9815-B44B-BCAC-4CB9F3479E29}"/>
              </a:ext>
            </a:extLst>
          </p:cNvPr>
          <p:cNvSpPr/>
          <p:nvPr/>
        </p:nvSpPr>
        <p:spPr>
          <a:xfrm>
            <a:off x="8027078" y="6096438"/>
            <a:ext cx="4164922" cy="215444"/>
          </a:xfrm>
          <a:prstGeom prst="rect">
            <a:avLst/>
          </a:prstGeom>
        </p:spPr>
        <p:txBody>
          <a:bodyPr wrap="none">
            <a:spAutoFit/>
          </a:bodyPr>
          <a:lstStyle/>
          <a:p>
            <a:pPr algn="ctr"/>
            <a:r>
              <a:rPr lang="en-US" sz="800">
                <a:cs typeface="Calibri"/>
              </a:rPr>
              <a:t>Dong, Z. et al. (2019). </a:t>
            </a:r>
            <a:r>
              <a:rPr lang="es-ES" sz="800" err="1">
                <a:latin typeface="Gotham"/>
              </a:rPr>
              <a:t>Gelatin</a:t>
            </a:r>
            <a:r>
              <a:rPr lang="es-ES" sz="800">
                <a:latin typeface="Gotham"/>
              </a:rPr>
              <a:t> </a:t>
            </a:r>
            <a:r>
              <a:rPr lang="es-ES" sz="800" err="1">
                <a:latin typeface="Gotham"/>
              </a:rPr>
              <a:t>methacryloyl</a:t>
            </a:r>
            <a:r>
              <a:rPr lang="es-ES" sz="800">
                <a:latin typeface="Gotham"/>
              </a:rPr>
              <a:t> (</a:t>
            </a:r>
            <a:r>
              <a:rPr lang="es-ES" sz="800" err="1">
                <a:latin typeface="Gotham"/>
              </a:rPr>
              <a:t>GelMA</a:t>
            </a:r>
            <a:r>
              <a:rPr lang="es-ES" sz="800">
                <a:latin typeface="Gotham"/>
              </a:rPr>
              <a:t>)-</a:t>
            </a:r>
            <a:r>
              <a:rPr lang="es-ES" sz="800" err="1">
                <a:latin typeface="Gotham"/>
              </a:rPr>
              <a:t>based</a:t>
            </a:r>
            <a:r>
              <a:rPr lang="es-ES" sz="800">
                <a:latin typeface="Gotham"/>
              </a:rPr>
              <a:t> </a:t>
            </a:r>
            <a:r>
              <a:rPr lang="es-ES" sz="800" err="1">
                <a:latin typeface="Gotham"/>
              </a:rPr>
              <a:t>biomaterials</a:t>
            </a:r>
            <a:r>
              <a:rPr lang="es-ES" sz="800">
                <a:latin typeface="Gotham"/>
              </a:rPr>
              <a:t> </a:t>
            </a:r>
            <a:r>
              <a:rPr lang="es-ES" sz="800" err="1">
                <a:latin typeface="Gotham"/>
              </a:rPr>
              <a:t>for</a:t>
            </a:r>
            <a:r>
              <a:rPr lang="es-ES" sz="800">
                <a:latin typeface="Gotham"/>
              </a:rPr>
              <a:t> </a:t>
            </a:r>
            <a:r>
              <a:rPr lang="es-ES" sz="800" err="1">
                <a:latin typeface="Gotham"/>
              </a:rPr>
              <a:t>bone</a:t>
            </a:r>
            <a:r>
              <a:rPr lang="es-ES" sz="800">
                <a:latin typeface="Gotham"/>
              </a:rPr>
              <a:t> </a:t>
            </a:r>
            <a:r>
              <a:rPr lang="es-ES" sz="800" err="1">
                <a:latin typeface="Gotham"/>
              </a:rPr>
              <a:t>regeneration</a:t>
            </a:r>
            <a:endParaRPr lang="es-ES" sz="800">
              <a:latin typeface="Gotham"/>
            </a:endParaRPr>
          </a:p>
        </p:txBody>
      </p:sp>
      <p:sp>
        <p:nvSpPr>
          <p:cNvPr id="6" name="Rectángulo 5">
            <a:extLst>
              <a:ext uri="{FF2B5EF4-FFF2-40B4-BE49-F238E27FC236}">
                <a16:creationId xmlns:a16="http://schemas.microsoft.com/office/drawing/2014/main" id="{E0673871-A50D-3546-96CA-E22C3F3A6F13}"/>
              </a:ext>
            </a:extLst>
          </p:cNvPr>
          <p:cNvSpPr/>
          <p:nvPr/>
        </p:nvSpPr>
        <p:spPr>
          <a:xfrm>
            <a:off x="838200" y="2785419"/>
            <a:ext cx="7491761" cy="3737946"/>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err="1"/>
              <a:t>GelMA</a:t>
            </a:r>
            <a:r>
              <a:rPr lang="en-US" sz="2000"/>
              <a:t> → gelatin modified with </a:t>
            </a:r>
            <a:r>
              <a:rPr lang="en-US" sz="2000" err="1"/>
              <a:t>methacryloyl</a:t>
            </a:r>
            <a:r>
              <a:rPr lang="en-US" sz="2000"/>
              <a:t> groups (photopolymerizable)</a:t>
            </a:r>
          </a:p>
          <a:p>
            <a:pPr marL="285750" indent="-285750">
              <a:lnSpc>
                <a:spcPct val="150000"/>
              </a:lnSpc>
              <a:buFont typeface="Arial" panose="020B0604020202020204" pitchFamily="34" charset="0"/>
              <a:buChar char="•"/>
            </a:pPr>
            <a:r>
              <a:rPr lang="en-US" sz="2000"/>
              <a:t>Fast covalent cross-linking by a </a:t>
            </a:r>
            <a:r>
              <a:rPr lang="en-US" sz="2000" err="1"/>
              <a:t>photoinitiator</a:t>
            </a:r>
            <a:r>
              <a:rPr lang="en-US" sz="2000"/>
              <a:t> and UV light</a:t>
            </a:r>
          </a:p>
          <a:p>
            <a:pPr marL="285750" indent="-285750">
              <a:lnSpc>
                <a:spcPct val="150000"/>
              </a:lnSpc>
              <a:buFont typeface="Arial" panose="020B0604020202020204" pitchFamily="34" charset="0"/>
              <a:buChar char="•"/>
            </a:pPr>
            <a:r>
              <a:rPr lang="en-US" sz="2000"/>
              <a:t>Easy control of cross-linking density, which affects </a:t>
            </a:r>
            <a:r>
              <a:rPr lang="en-US" sz="2000" err="1"/>
              <a:t>bioprint</a:t>
            </a:r>
            <a:r>
              <a:rPr lang="en-US" sz="2000"/>
              <a:t> stiffness</a:t>
            </a:r>
          </a:p>
          <a:p>
            <a:pPr marL="285750" indent="-285750">
              <a:lnSpc>
                <a:spcPct val="150000"/>
              </a:lnSpc>
              <a:buFont typeface="Arial" panose="020B0604020202020204" pitchFamily="34" charset="0"/>
              <a:buChar char="•"/>
            </a:pPr>
            <a:r>
              <a:rPr lang="en-US" sz="2000"/>
              <a:t>Higher concentrations lead to </a:t>
            </a:r>
          </a:p>
          <a:p>
            <a:pPr marL="742950" lvl="1" indent="-285750">
              <a:lnSpc>
                <a:spcPct val="150000"/>
              </a:lnSpc>
              <a:buFont typeface="Arial" panose="020B0604020202020204" pitchFamily="34" charset="0"/>
              <a:buChar char="•"/>
            </a:pPr>
            <a:r>
              <a:rPr lang="en-US" sz="2000"/>
              <a:t>faster gelation speed,</a:t>
            </a:r>
          </a:p>
          <a:p>
            <a:pPr marL="742950" lvl="1" indent="-285750">
              <a:lnSpc>
                <a:spcPct val="150000"/>
              </a:lnSpc>
              <a:buFont typeface="Arial" panose="020B0604020202020204" pitchFamily="34" charset="0"/>
              <a:buChar char="•"/>
            </a:pPr>
            <a:r>
              <a:rPr lang="en-US" sz="2000"/>
              <a:t>preservation of integrity and high mechanical strength</a:t>
            </a:r>
          </a:p>
          <a:p>
            <a:pPr marL="285750" indent="-285750">
              <a:lnSpc>
                <a:spcPct val="150000"/>
              </a:lnSpc>
              <a:buFont typeface="Arial" panose="020B0604020202020204" pitchFamily="34" charset="0"/>
              <a:buChar char="•"/>
            </a:pPr>
            <a:r>
              <a:rPr lang="en-US" sz="2000"/>
              <a:t>→ explains overall higher resolution</a:t>
            </a:r>
          </a:p>
        </p:txBody>
      </p:sp>
      <p:pic>
        <p:nvPicPr>
          <p:cNvPr id="8" name="Audio Recording 26 nov 2021 15:45:05" descr="Audio Recording 26 nov 2021 15:45:05">
            <a:hlinkClick r:id="" action="ppaction://media"/>
            <a:extLst>
              <a:ext uri="{FF2B5EF4-FFF2-40B4-BE49-F238E27FC236}">
                <a16:creationId xmlns:a16="http://schemas.microsoft.com/office/drawing/2014/main" id="{689B49E5-6033-024E-A788-CF3CD52CF2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
        <p:nvSpPr>
          <p:cNvPr id="9" name="Rectángulo 8">
            <a:extLst>
              <a:ext uri="{FF2B5EF4-FFF2-40B4-BE49-F238E27FC236}">
                <a16:creationId xmlns:a16="http://schemas.microsoft.com/office/drawing/2014/main" id="{A6783BCA-8967-A641-8273-275CCF9112E2}"/>
              </a:ext>
            </a:extLst>
          </p:cNvPr>
          <p:cNvSpPr/>
          <p:nvPr/>
        </p:nvSpPr>
        <p:spPr>
          <a:xfrm>
            <a:off x="0" y="6423493"/>
            <a:ext cx="5367175" cy="430887"/>
          </a:xfrm>
          <a:prstGeom prst="rect">
            <a:avLst/>
          </a:prstGeom>
        </p:spPr>
        <p:txBody>
          <a:bodyPr wrap="none">
            <a:spAutoFit/>
          </a:bodyPr>
          <a:lstStyle/>
          <a:p>
            <a:r>
              <a:rPr lang="es-ES" sz="1100" err="1"/>
              <a:t>Gungor-Ozkerim</a:t>
            </a:r>
            <a:r>
              <a:rPr lang="es-ES" sz="1100"/>
              <a:t>, S.P. et al. (2018). </a:t>
            </a:r>
            <a:r>
              <a:rPr lang="es-ES" sz="1100" err="1">
                <a:latin typeface="arial" panose="020B0604020202020204" pitchFamily="34" charset="0"/>
              </a:rPr>
              <a:t>Bioinks</a:t>
            </a:r>
            <a:r>
              <a:rPr lang="es-ES" sz="1100">
                <a:latin typeface="arial" panose="020B0604020202020204" pitchFamily="34" charset="0"/>
              </a:rPr>
              <a:t> </a:t>
            </a:r>
            <a:r>
              <a:rPr lang="es-ES" sz="1100" err="1">
                <a:latin typeface="arial" panose="020B0604020202020204" pitchFamily="34" charset="0"/>
              </a:rPr>
              <a:t>for</a:t>
            </a:r>
            <a:r>
              <a:rPr lang="es-ES" sz="1100">
                <a:latin typeface="arial" panose="020B0604020202020204" pitchFamily="34" charset="0"/>
              </a:rPr>
              <a:t> 3D </a:t>
            </a:r>
            <a:r>
              <a:rPr lang="es-ES" sz="1100" err="1">
                <a:latin typeface="arial" panose="020B0604020202020204" pitchFamily="34" charset="0"/>
              </a:rPr>
              <a:t>bioprinting</a:t>
            </a:r>
            <a:r>
              <a:rPr lang="es-ES" sz="1100">
                <a:latin typeface="arial" panose="020B0604020202020204" pitchFamily="34" charset="0"/>
              </a:rPr>
              <a:t>: </a:t>
            </a:r>
            <a:r>
              <a:rPr lang="es-ES" sz="1100" err="1">
                <a:latin typeface="arial" panose="020B0604020202020204" pitchFamily="34" charset="0"/>
              </a:rPr>
              <a:t>an</a:t>
            </a:r>
            <a:r>
              <a:rPr lang="es-ES" sz="1100">
                <a:latin typeface="arial" panose="020B0604020202020204" pitchFamily="34" charset="0"/>
              </a:rPr>
              <a:t> </a:t>
            </a:r>
            <a:r>
              <a:rPr lang="es-ES" sz="1100" err="1">
                <a:latin typeface="arial" panose="020B0604020202020204" pitchFamily="34" charset="0"/>
              </a:rPr>
              <a:t>overview</a:t>
            </a:r>
            <a:endParaRPr lang="es-ES" sz="1100">
              <a:latin typeface="arial" panose="020B0604020202020204" pitchFamily="34" charset="0"/>
            </a:endParaRPr>
          </a:p>
          <a:p>
            <a:r>
              <a:rPr lang="es-ES" sz="1100" err="1"/>
              <a:t>Benwood</a:t>
            </a:r>
            <a:r>
              <a:rPr lang="es-ES" sz="1100"/>
              <a:t>, C. et al (2021). Natural </a:t>
            </a:r>
            <a:r>
              <a:rPr lang="es-ES" sz="1100" err="1"/>
              <a:t>Biomaterials</a:t>
            </a:r>
            <a:r>
              <a:rPr lang="es-ES" sz="1100"/>
              <a:t> and </a:t>
            </a:r>
            <a:r>
              <a:rPr lang="es-ES" sz="1100" err="1"/>
              <a:t>Their</a:t>
            </a:r>
            <a:r>
              <a:rPr lang="es-ES" sz="1100"/>
              <a:t> Use as </a:t>
            </a:r>
            <a:r>
              <a:rPr lang="es-ES" sz="1100" err="1"/>
              <a:t>Bioinks</a:t>
            </a:r>
            <a:r>
              <a:rPr lang="es-ES" sz="1100"/>
              <a:t> </a:t>
            </a:r>
            <a:r>
              <a:rPr lang="es-ES" sz="1100" err="1"/>
              <a:t>for</a:t>
            </a:r>
            <a:r>
              <a:rPr lang="es-ES" sz="1100"/>
              <a:t> </a:t>
            </a:r>
            <a:r>
              <a:rPr lang="es-ES" sz="1100" err="1"/>
              <a:t>Printing</a:t>
            </a:r>
            <a:r>
              <a:rPr lang="es-ES" sz="1100"/>
              <a:t> </a:t>
            </a:r>
            <a:r>
              <a:rPr lang="es-ES" sz="1100" err="1"/>
              <a:t>Tissues</a:t>
            </a:r>
            <a:endParaRPr lang="es-ES" sz="1100"/>
          </a:p>
        </p:txBody>
      </p:sp>
    </p:spTree>
    <p:extLst>
      <p:ext uri="{BB962C8B-B14F-4D97-AF65-F5344CB8AC3E}">
        <p14:creationId xmlns:p14="http://schemas.microsoft.com/office/powerpoint/2010/main" val="86290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2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76CB13-183D-45D2-A002-BC772578B20E}"/>
              </a:ext>
            </a:extLst>
          </p:cNvPr>
          <p:cNvSpPr txBox="1">
            <a:spLocks noGrp="1"/>
          </p:cNvSpPr>
          <p:nvPr>
            <p:ph type="title"/>
          </p:nvPr>
        </p:nvSpPr>
        <p:spPr/>
        <p:txBody>
          <a:bodyPr anchorCtr="1"/>
          <a:lstStyle/>
          <a:p>
            <a:pPr lvl="0" algn="ctr"/>
            <a:r>
              <a:rPr lang="en-US" b="1"/>
              <a:t>Further questions</a:t>
            </a:r>
          </a:p>
        </p:txBody>
      </p:sp>
      <p:sp>
        <p:nvSpPr>
          <p:cNvPr id="7" name="Content Placeholder 6">
            <a:extLst>
              <a:ext uri="{FF2B5EF4-FFF2-40B4-BE49-F238E27FC236}">
                <a16:creationId xmlns:a16="http://schemas.microsoft.com/office/drawing/2014/main" id="{A6AB96CA-05AB-4C47-8907-8D84AB98AFE2}"/>
              </a:ext>
            </a:extLst>
          </p:cNvPr>
          <p:cNvSpPr>
            <a:spLocks noGrp="1"/>
          </p:cNvSpPr>
          <p:nvPr>
            <p:ph idx="1"/>
          </p:nvPr>
        </p:nvSpPr>
        <p:spPr>
          <a:xfrm>
            <a:off x="838200" y="1366385"/>
            <a:ext cx="7413074" cy="4351338"/>
          </a:xfrm>
        </p:spPr>
        <p:txBody>
          <a:bodyPr/>
          <a:lstStyle/>
          <a:p>
            <a:pPr algn="just"/>
            <a:r>
              <a:rPr lang="en-GB"/>
              <a:t>How can we identify if cells are biocompatible with a structure that has been generated through 3D printing? </a:t>
            </a:r>
            <a:r>
              <a:rPr lang="en-GB" err="1"/>
              <a:t>Calcein</a:t>
            </a:r>
            <a:r>
              <a:rPr lang="en-GB"/>
              <a:t>-AM and Ethidium homodimer I use and function?</a:t>
            </a:r>
          </a:p>
          <a:p>
            <a:pPr lvl="1">
              <a:buFont typeface="Courier New" panose="02070309020205020404" pitchFamily="49" charset="0"/>
              <a:buChar char="o"/>
            </a:pPr>
            <a:endParaRPr lang="en-GB"/>
          </a:p>
          <a:p>
            <a:pPr lvl="1">
              <a:buFont typeface="Courier New" panose="02070309020205020404" pitchFamily="49" charset="0"/>
              <a:buChar char="o"/>
            </a:pPr>
            <a:r>
              <a:rPr lang="en-GB"/>
              <a:t>Cytotoxicity </a:t>
            </a:r>
          </a:p>
          <a:p>
            <a:pPr lvl="1">
              <a:buFont typeface="Courier New" panose="02070309020205020404" pitchFamily="49" charset="0"/>
              <a:buChar char="o"/>
            </a:pPr>
            <a:r>
              <a:rPr lang="en-GB"/>
              <a:t>Live-dead cell assays</a:t>
            </a:r>
          </a:p>
        </p:txBody>
      </p:sp>
      <p:pic>
        <p:nvPicPr>
          <p:cNvPr id="4" name="Picture 3">
            <a:extLst>
              <a:ext uri="{FF2B5EF4-FFF2-40B4-BE49-F238E27FC236}">
                <a16:creationId xmlns:a16="http://schemas.microsoft.com/office/drawing/2014/main" id="{4B70CAF1-6B10-4D66-AB97-986570FDDEDF}"/>
              </a:ext>
            </a:extLst>
          </p:cNvPr>
          <p:cNvPicPr>
            <a:picLocks noChangeAspect="1"/>
          </p:cNvPicPr>
          <p:nvPr/>
        </p:nvPicPr>
        <p:blipFill>
          <a:blip r:embed="rId6"/>
          <a:stretch>
            <a:fillRect/>
          </a:stretch>
        </p:blipFill>
        <p:spPr>
          <a:xfrm>
            <a:off x="590227" y="4620663"/>
            <a:ext cx="4353733" cy="1724025"/>
          </a:xfrm>
          <a:prstGeom prst="rect">
            <a:avLst/>
          </a:prstGeom>
        </p:spPr>
      </p:pic>
      <p:sp>
        <p:nvSpPr>
          <p:cNvPr id="5" name="TextBox 4">
            <a:extLst>
              <a:ext uri="{FF2B5EF4-FFF2-40B4-BE49-F238E27FC236}">
                <a16:creationId xmlns:a16="http://schemas.microsoft.com/office/drawing/2014/main" id="{73FBDEEC-A96C-4350-9B33-D49EF14B30A7}"/>
              </a:ext>
            </a:extLst>
          </p:cNvPr>
          <p:cNvSpPr txBox="1"/>
          <p:nvPr/>
        </p:nvSpPr>
        <p:spPr>
          <a:xfrm>
            <a:off x="1611824" y="6293539"/>
            <a:ext cx="2923357" cy="369332"/>
          </a:xfrm>
          <a:prstGeom prst="rect">
            <a:avLst/>
          </a:prstGeom>
          <a:noFill/>
        </p:spPr>
        <p:txBody>
          <a:bodyPr wrap="square" rtlCol="0">
            <a:spAutoFit/>
          </a:bodyPr>
          <a:lstStyle/>
          <a:p>
            <a:pPr algn="ctr"/>
            <a:r>
              <a:rPr lang="en-US"/>
              <a:t>Ethidium homodimer I</a:t>
            </a:r>
          </a:p>
        </p:txBody>
      </p:sp>
      <p:pic>
        <p:nvPicPr>
          <p:cNvPr id="8" name="Picture 7">
            <a:extLst>
              <a:ext uri="{FF2B5EF4-FFF2-40B4-BE49-F238E27FC236}">
                <a16:creationId xmlns:a16="http://schemas.microsoft.com/office/drawing/2014/main" id="{87A26998-F78F-4536-B1CC-F3B9B8276236}"/>
              </a:ext>
            </a:extLst>
          </p:cNvPr>
          <p:cNvPicPr>
            <a:picLocks noChangeAspect="1"/>
          </p:cNvPicPr>
          <p:nvPr/>
        </p:nvPicPr>
        <p:blipFill>
          <a:blip r:embed="rId7"/>
          <a:stretch>
            <a:fillRect/>
          </a:stretch>
        </p:blipFill>
        <p:spPr>
          <a:xfrm>
            <a:off x="8421554" y="621528"/>
            <a:ext cx="3487522" cy="1865588"/>
          </a:xfrm>
          <a:prstGeom prst="rect">
            <a:avLst/>
          </a:prstGeom>
        </p:spPr>
      </p:pic>
      <p:sp>
        <p:nvSpPr>
          <p:cNvPr id="9" name="TextBox 8">
            <a:extLst>
              <a:ext uri="{FF2B5EF4-FFF2-40B4-BE49-F238E27FC236}">
                <a16:creationId xmlns:a16="http://schemas.microsoft.com/office/drawing/2014/main" id="{A30BBA38-A03B-4531-BCE2-AABDF4756CA0}"/>
              </a:ext>
            </a:extLst>
          </p:cNvPr>
          <p:cNvSpPr txBox="1"/>
          <p:nvPr/>
        </p:nvSpPr>
        <p:spPr>
          <a:xfrm>
            <a:off x="8421554" y="2448419"/>
            <a:ext cx="3332136" cy="369332"/>
          </a:xfrm>
          <a:prstGeom prst="rect">
            <a:avLst/>
          </a:prstGeom>
          <a:noFill/>
        </p:spPr>
        <p:txBody>
          <a:bodyPr wrap="square" rtlCol="0">
            <a:spAutoFit/>
          </a:bodyPr>
          <a:lstStyle/>
          <a:p>
            <a:pPr algn="ctr"/>
            <a:r>
              <a:rPr lang="en-US"/>
              <a:t>Calcein AM</a:t>
            </a:r>
          </a:p>
        </p:txBody>
      </p:sp>
      <p:pic>
        <p:nvPicPr>
          <p:cNvPr id="11" name="Picture 10">
            <a:extLst>
              <a:ext uri="{FF2B5EF4-FFF2-40B4-BE49-F238E27FC236}">
                <a16:creationId xmlns:a16="http://schemas.microsoft.com/office/drawing/2014/main" id="{E28F250A-8C40-4791-ACA7-B7174D46BEC0}"/>
              </a:ext>
            </a:extLst>
          </p:cNvPr>
          <p:cNvPicPr>
            <a:picLocks noChangeAspect="1"/>
          </p:cNvPicPr>
          <p:nvPr/>
        </p:nvPicPr>
        <p:blipFill>
          <a:blip r:embed="rId8"/>
          <a:stretch>
            <a:fillRect/>
          </a:stretch>
        </p:blipFill>
        <p:spPr>
          <a:xfrm>
            <a:off x="6109197" y="2913275"/>
            <a:ext cx="4845424" cy="3657509"/>
          </a:xfrm>
          <a:prstGeom prst="rect">
            <a:avLst/>
          </a:prstGeom>
        </p:spPr>
      </p:pic>
      <p:pic>
        <p:nvPicPr>
          <p:cNvPr id="13" name="Picture 12">
            <a:extLst>
              <a:ext uri="{FF2B5EF4-FFF2-40B4-BE49-F238E27FC236}">
                <a16:creationId xmlns:a16="http://schemas.microsoft.com/office/drawing/2014/main" id="{6445126A-A193-4C01-A00A-2B4874E987BC}"/>
              </a:ext>
            </a:extLst>
          </p:cNvPr>
          <p:cNvPicPr>
            <a:picLocks noChangeAspect="1"/>
          </p:cNvPicPr>
          <p:nvPr/>
        </p:nvPicPr>
        <p:blipFill>
          <a:blip r:embed="rId9"/>
          <a:stretch>
            <a:fillRect/>
          </a:stretch>
        </p:blipFill>
        <p:spPr>
          <a:xfrm>
            <a:off x="11074506" y="33576"/>
            <a:ext cx="1113865" cy="1169558"/>
          </a:xfrm>
          <a:prstGeom prst="rect">
            <a:avLst/>
          </a:prstGeom>
        </p:spPr>
      </p:pic>
      <p:pic>
        <p:nvPicPr>
          <p:cNvPr id="15" name="Picture 14">
            <a:extLst>
              <a:ext uri="{FF2B5EF4-FFF2-40B4-BE49-F238E27FC236}">
                <a16:creationId xmlns:a16="http://schemas.microsoft.com/office/drawing/2014/main" id="{EFCACA3C-4AE4-4C4E-B826-A42167884C8B}"/>
              </a:ext>
            </a:extLst>
          </p:cNvPr>
          <p:cNvPicPr>
            <a:picLocks noChangeAspect="1"/>
          </p:cNvPicPr>
          <p:nvPr/>
        </p:nvPicPr>
        <p:blipFill>
          <a:blip r:embed="rId10">
            <a:extLst>
              <a:ext uri="{BEBA8EAE-BF5A-486C-A8C5-ECC9F3942E4B}">
                <a14:imgProps xmlns:a14="http://schemas.microsoft.com/office/drawing/2010/main">
                  <a14:imgLayer r:embed="rId11">
                    <a14:imgEffect>
                      <a14:saturation sat="33000"/>
                    </a14:imgEffect>
                  </a14:imgLayer>
                </a14:imgProps>
              </a:ext>
            </a:extLst>
          </a:blip>
          <a:stretch>
            <a:fillRect/>
          </a:stretch>
        </p:blipFill>
        <p:spPr>
          <a:xfrm>
            <a:off x="4535181" y="4554343"/>
            <a:ext cx="1095935" cy="1085911"/>
          </a:xfrm>
          <a:prstGeom prst="rect">
            <a:avLst/>
          </a:prstGeom>
        </p:spPr>
      </p:pic>
      <p:pic>
        <p:nvPicPr>
          <p:cNvPr id="6" name="Audio 5">
            <a:hlinkClick r:id="" action="ppaction://media"/>
            <a:extLst>
              <a:ext uri="{FF2B5EF4-FFF2-40B4-BE49-F238E27FC236}">
                <a16:creationId xmlns:a16="http://schemas.microsoft.com/office/drawing/2014/main" id="{CD55EE87-DD64-47C5-85F6-D6F65E908EC0}"/>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703360697"/>
      </p:ext>
    </p:extLst>
  </p:cSld>
  <p:clrMapOvr>
    <a:masterClrMapping/>
  </p:clrMapOvr>
  <mc:AlternateContent xmlns:mc="http://schemas.openxmlformats.org/markup-compatibility/2006" xmlns:p14="http://schemas.microsoft.com/office/powerpoint/2010/main">
    <mc:Choice Requires="p14">
      <p:transition spd="slow" p14:dur="2000" advTm="75614"/>
    </mc:Choice>
    <mc:Fallback xmlns="">
      <p:transition spd="slow" advTm="75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arn(inVertical)">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6"/>
                </p:tgtEl>
              </p:cMediaNode>
            </p:audio>
          </p:childTnLst>
        </p:cTn>
      </p:par>
    </p:tnLst>
    <p:bldLst>
      <p:bldP spid="7" grpId="0" uiExpand="1" build="p"/>
      <p:bldP spid="5"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456E4-7C17-4BC2-B4E1-A16584E7ABC3}"/>
              </a:ext>
            </a:extLst>
          </p:cNvPr>
          <p:cNvSpPr>
            <a:spLocks noGrp="1"/>
          </p:cNvSpPr>
          <p:nvPr>
            <p:ph type="title"/>
          </p:nvPr>
        </p:nvSpPr>
        <p:spPr/>
        <p:txBody>
          <a:bodyPr/>
          <a:lstStyle/>
          <a:p>
            <a:pPr algn="ctr"/>
            <a:r>
              <a:rPr lang="en-US" b="1"/>
              <a:t>Further questions</a:t>
            </a:r>
            <a:endParaRPr lang="en-US"/>
          </a:p>
        </p:txBody>
      </p:sp>
      <p:sp>
        <p:nvSpPr>
          <p:cNvPr id="3" name="Content Placeholder 2">
            <a:extLst>
              <a:ext uri="{FF2B5EF4-FFF2-40B4-BE49-F238E27FC236}">
                <a16:creationId xmlns:a16="http://schemas.microsoft.com/office/drawing/2014/main" id="{F3EF2ED5-85EB-418A-BBD3-AC5BE1B83D56}"/>
              </a:ext>
            </a:extLst>
          </p:cNvPr>
          <p:cNvSpPr>
            <a:spLocks noGrp="1"/>
          </p:cNvSpPr>
          <p:nvPr>
            <p:ph idx="1"/>
          </p:nvPr>
        </p:nvSpPr>
        <p:spPr>
          <a:xfrm>
            <a:off x="838200" y="1370061"/>
            <a:ext cx="10515600" cy="4351338"/>
          </a:xfrm>
        </p:spPr>
        <p:txBody>
          <a:bodyPr>
            <a:normAutofit/>
          </a:bodyPr>
          <a:lstStyle/>
          <a:p>
            <a:pPr lvl="0" algn="just" fontAlgn="base">
              <a:spcAft>
                <a:spcPts val="1200"/>
              </a:spcAft>
            </a:pPr>
            <a:r>
              <a:rPr lang="en-US">
                <a:effectLst/>
                <a:ea typeface="Times New Roman" panose="02020603050405020304" pitchFamily="18" charset="0"/>
              </a:rPr>
              <a:t>Calculate the percentage of dead and alive cells at the top and bottom of the gel</a:t>
            </a:r>
            <a:endParaRPr lang="en-US"/>
          </a:p>
          <a:p>
            <a:endParaRPr lang="en-US"/>
          </a:p>
        </p:txBody>
      </p:sp>
      <p:pic>
        <p:nvPicPr>
          <p:cNvPr id="7" name="Picture 6">
            <a:extLst>
              <a:ext uri="{FF2B5EF4-FFF2-40B4-BE49-F238E27FC236}">
                <a16:creationId xmlns:a16="http://schemas.microsoft.com/office/drawing/2014/main" id="{B0F1725F-47DE-4800-9BD1-69AE52D371C7}"/>
              </a:ext>
            </a:extLst>
          </p:cNvPr>
          <p:cNvPicPr>
            <a:picLocks noChangeAspect="1"/>
          </p:cNvPicPr>
          <p:nvPr/>
        </p:nvPicPr>
        <p:blipFill>
          <a:blip r:embed="rId6"/>
          <a:stretch>
            <a:fillRect/>
          </a:stretch>
        </p:blipFill>
        <p:spPr>
          <a:xfrm>
            <a:off x="7510367" y="3913094"/>
            <a:ext cx="3187420" cy="2405411"/>
          </a:xfrm>
          <a:prstGeom prst="rect">
            <a:avLst/>
          </a:prstGeom>
        </p:spPr>
      </p:pic>
      <p:pic>
        <p:nvPicPr>
          <p:cNvPr id="9" name="Picture 8">
            <a:extLst>
              <a:ext uri="{FF2B5EF4-FFF2-40B4-BE49-F238E27FC236}">
                <a16:creationId xmlns:a16="http://schemas.microsoft.com/office/drawing/2014/main" id="{B9CB108E-5D5B-4ECF-A0BF-F6FE3DC9062F}"/>
              </a:ext>
            </a:extLst>
          </p:cNvPr>
          <p:cNvPicPr>
            <a:picLocks noChangeAspect="1"/>
          </p:cNvPicPr>
          <p:nvPr/>
        </p:nvPicPr>
        <p:blipFill>
          <a:blip r:embed="rId7"/>
          <a:stretch>
            <a:fillRect/>
          </a:stretch>
        </p:blipFill>
        <p:spPr>
          <a:xfrm>
            <a:off x="1494213" y="3913095"/>
            <a:ext cx="3187420" cy="2405695"/>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5BAF19B5-08A0-47F8-98CB-8703C3231C95}"/>
              </a:ext>
            </a:extLst>
          </p:cNvPr>
          <p:cNvPicPr>
            <a:picLocks noChangeAspect="1"/>
          </p:cNvPicPr>
          <p:nvPr/>
        </p:nvPicPr>
        <p:blipFill rotWithShape="1">
          <a:blip r:embed="rId8">
            <a:extLst>
              <a:ext uri="{28A0092B-C50C-407E-A947-70E740481C1C}">
                <a14:useLocalDpi xmlns:a14="http://schemas.microsoft.com/office/drawing/2010/main" val="0"/>
              </a:ext>
            </a:extLst>
          </a:blip>
          <a:srcRect t="2750" b="59303"/>
          <a:stretch/>
        </p:blipFill>
        <p:spPr bwMode="auto">
          <a:xfrm>
            <a:off x="6305412" y="2695624"/>
            <a:ext cx="5048388" cy="1217470"/>
          </a:xfrm>
          <a:prstGeom prst="rect">
            <a:avLst/>
          </a:prstGeom>
          <a:ln>
            <a:noFill/>
          </a:ln>
          <a:extLst>
            <a:ext uri="{53640926-AAD7-44D8-BBD7-CCE9431645EC}">
              <a14:shadowObscured xmlns:a14="http://schemas.microsoft.com/office/drawing/2010/main"/>
            </a:ext>
          </a:extLst>
        </p:spPr>
      </p:pic>
      <p:pic>
        <p:nvPicPr>
          <p:cNvPr id="11" name="Picture 10" descr="Graphical user interface, application&#10;&#10;Description automatically generated">
            <a:extLst>
              <a:ext uri="{FF2B5EF4-FFF2-40B4-BE49-F238E27FC236}">
                <a16:creationId xmlns:a16="http://schemas.microsoft.com/office/drawing/2014/main" id="{CA4CE860-6D9B-474C-BC5D-7FCF8FFA21AB}"/>
              </a:ext>
            </a:extLst>
          </p:cNvPr>
          <p:cNvPicPr>
            <a:picLocks noChangeAspect="1"/>
          </p:cNvPicPr>
          <p:nvPr/>
        </p:nvPicPr>
        <p:blipFill rotWithShape="1">
          <a:blip r:embed="rId9">
            <a:extLst>
              <a:ext uri="{28A0092B-C50C-407E-A947-70E740481C1C}">
                <a14:useLocalDpi xmlns:a14="http://schemas.microsoft.com/office/drawing/2010/main" val="0"/>
              </a:ext>
            </a:extLst>
          </a:blip>
          <a:srcRect b="38077"/>
          <a:stretch/>
        </p:blipFill>
        <p:spPr bwMode="auto">
          <a:xfrm>
            <a:off x="838200" y="2607396"/>
            <a:ext cx="5191231" cy="1305699"/>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A97B4EB4-0609-49DC-B3BD-D40FD1B6FA5D}"/>
              </a:ext>
            </a:extLst>
          </p:cNvPr>
          <p:cNvSpPr txBox="1"/>
          <p:nvPr/>
        </p:nvSpPr>
        <p:spPr>
          <a:xfrm>
            <a:off x="2749783" y="2625797"/>
            <a:ext cx="3000825" cy="523220"/>
          </a:xfrm>
          <a:prstGeom prst="rect">
            <a:avLst/>
          </a:prstGeom>
          <a:noFill/>
        </p:spPr>
        <p:txBody>
          <a:bodyPr wrap="square" rtlCol="0">
            <a:spAutoFit/>
          </a:bodyPr>
          <a:lstStyle/>
          <a:p>
            <a:r>
              <a:rPr lang="en-US" sz="2800" b="1"/>
              <a:t>TOP</a:t>
            </a:r>
          </a:p>
        </p:txBody>
      </p:sp>
      <p:sp>
        <p:nvSpPr>
          <p:cNvPr id="13" name="TextBox 12">
            <a:extLst>
              <a:ext uri="{FF2B5EF4-FFF2-40B4-BE49-F238E27FC236}">
                <a16:creationId xmlns:a16="http://schemas.microsoft.com/office/drawing/2014/main" id="{46B143E9-F49F-4E37-A469-1549783BA3BD}"/>
              </a:ext>
            </a:extLst>
          </p:cNvPr>
          <p:cNvSpPr txBox="1"/>
          <p:nvPr/>
        </p:nvSpPr>
        <p:spPr>
          <a:xfrm>
            <a:off x="7510367" y="2634372"/>
            <a:ext cx="3000825" cy="523220"/>
          </a:xfrm>
          <a:prstGeom prst="rect">
            <a:avLst/>
          </a:prstGeom>
          <a:noFill/>
        </p:spPr>
        <p:txBody>
          <a:bodyPr wrap="square" rtlCol="0">
            <a:spAutoFit/>
          </a:bodyPr>
          <a:lstStyle/>
          <a:p>
            <a:pPr algn="ctr"/>
            <a:r>
              <a:rPr lang="en-US" sz="2800" b="1"/>
              <a:t>BOTTOM</a:t>
            </a:r>
          </a:p>
        </p:txBody>
      </p:sp>
      <p:pic>
        <p:nvPicPr>
          <p:cNvPr id="4" name="Audio 3">
            <a:hlinkClick r:id="" action="ppaction://media"/>
            <a:extLst>
              <a:ext uri="{FF2B5EF4-FFF2-40B4-BE49-F238E27FC236}">
                <a16:creationId xmlns:a16="http://schemas.microsoft.com/office/drawing/2014/main" id="{2EF9AE41-B67F-47DB-BF9C-1844DCA5E09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678158976"/>
      </p:ext>
    </p:extLst>
  </p:cSld>
  <p:clrMapOvr>
    <a:masterClrMapping/>
  </p:clrMapOvr>
  <mc:AlternateContent xmlns:mc="http://schemas.openxmlformats.org/markup-compatibility/2006" xmlns:p14="http://schemas.microsoft.com/office/powerpoint/2010/main">
    <mc:Choice Requires="p14">
      <p:transition spd="slow" p14:dur="2000" advTm="22462"/>
    </mc:Choice>
    <mc:Fallback xmlns="">
      <p:transition spd="slow" advTm="22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
                </p:tgtEl>
              </p:cMediaNode>
            </p:audio>
          </p:childTnLst>
        </p:cTn>
      </p:par>
    </p:tnLst>
    <p:bldLst>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
            <a:extLst>
              <a:ext uri="{FF2B5EF4-FFF2-40B4-BE49-F238E27FC236}">
                <a16:creationId xmlns:a16="http://schemas.microsoft.com/office/drawing/2014/main" id="{E625682A-0DF1-405D-A1BA-C67ABB7F856F}"/>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778240" y="2210041"/>
            <a:ext cx="3421325" cy="23472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5D79D83-CF64-44BC-BFBF-BF449E687461}"/>
              </a:ext>
            </a:extLst>
          </p:cNvPr>
          <p:cNvPicPr>
            <a:picLocks noChangeAspect="1"/>
          </p:cNvPicPr>
          <p:nvPr/>
        </p:nvPicPr>
        <p:blipFill>
          <a:blip r:embed="rId5">
            <a:duotone>
              <a:schemeClr val="bg2">
                <a:shade val="45000"/>
                <a:satMod val="135000"/>
              </a:schemeClr>
              <a:prstClr val="white"/>
            </a:duotone>
          </a:blip>
          <a:stretch>
            <a:fillRect/>
          </a:stretch>
        </p:blipFill>
        <p:spPr>
          <a:xfrm>
            <a:off x="-7565" y="2282825"/>
            <a:ext cx="3559287" cy="2384426"/>
          </a:xfrm>
          <a:prstGeom prst="rect">
            <a:avLst/>
          </a:prstGeom>
        </p:spPr>
      </p:pic>
      <p:pic>
        <p:nvPicPr>
          <p:cNvPr id="7" name="Picture 6">
            <a:extLst>
              <a:ext uri="{FF2B5EF4-FFF2-40B4-BE49-F238E27FC236}">
                <a16:creationId xmlns:a16="http://schemas.microsoft.com/office/drawing/2014/main" id="{D0D14DF8-FD93-4447-BACA-56E3CC761DBF}"/>
              </a:ext>
            </a:extLst>
          </p:cNvPr>
          <p:cNvPicPr>
            <a:picLocks noChangeAspect="1"/>
          </p:cNvPicPr>
          <p:nvPr/>
        </p:nvPicPr>
        <p:blipFill>
          <a:blip r:embed="rId6">
            <a:duotone>
              <a:schemeClr val="bg2">
                <a:shade val="45000"/>
                <a:satMod val="135000"/>
              </a:schemeClr>
              <a:prstClr val="white"/>
            </a:duotone>
          </a:blip>
          <a:stretch>
            <a:fillRect/>
          </a:stretch>
        </p:blipFill>
        <p:spPr>
          <a:xfrm>
            <a:off x="0" y="0"/>
            <a:ext cx="4505325" cy="2190750"/>
          </a:xfrm>
          <a:prstGeom prst="rect">
            <a:avLst/>
          </a:prstGeom>
        </p:spPr>
      </p:pic>
      <p:sp>
        <p:nvSpPr>
          <p:cNvPr id="3" name="Subtitle 2"/>
          <p:cNvSpPr>
            <a:spLocks noGrp="1"/>
          </p:cNvSpPr>
          <p:nvPr>
            <p:ph type="subTitle" idx="1"/>
          </p:nvPr>
        </p:nvSpPr>
        <p:spPr>
          <a:xfrm>
            <a:off x="1523999" y="3333974"/>
            <a:ext cx="9144000" cy="1655762"/>
          </a:xfrm>
        </p:spPr>
        <p:txBody>
          <a:bodyPr vert="horz" lIns="91440" tIns="45720" rIns="91440" bIns="45720" rtlCol="0" anchor="t">
            <a:normAutofit/>
          </a:bodyPr>
          <a:lstStyle/>
          <a:p>
            <a:r>
              <a:rPr lang="en-GB">
                <a:cs typeface="Calibri"/>
              </a:rPr>
              <a:t>Group 6</a:t>
            </a:r>
            <a:endParaRPr lang="en-GB"/>
          </a:p>
        </p:txBody>
      </p:sp>
      <p:sp>
        <p:nvSpPr>
          <p:cNvPr id="4" name="Textfeld 3">
            <a:extLst>
              <a:ext uri="{FF2B5EF4-FFF2-40B4-BE49-F238E27FC236}">
                <a16:creationId xmlns:a16="http://schemas.microsoft.com/office/drawing/2014/main" id="{8D45753C-05D5-4996-9EAC-D2818AB09E24}"/>
              </a:ext>
            </a:extLst>
          </p:cNvPr>
          <p:cNvSpPr txBox="1"/>
          <p:nvPr/>
        </p:nvSpPr>
        <p:spPr>
          <a:xfrm>
            <a:off x="1866899" y="3721489"/>
            <a:ext cx="8458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err="1">
                <a:cs typeface="Calibri"/>
              </a:rPr>
              <a:t>Parisa</a:t>
            </a:r>
            <a:r>
              <a:rPr lang="de-DE">
                <a:cs typeface="Calibri"/>
              </a:rPr>
              <a:t> </a:t>
            </a:r>
            <a:r>
              <a:rPr lang="de-DE" err="1">
                <a:cs typeface="Calibri"/>
              </a:rPr>
              <a:t>Nabili</a:t>
            </a:r>
            <a:r>
              <a:rPr lang="de-DE">
                <a:cs typeface="Calibri"/>
              </a:rPr>
              <a:t>, Christofer Richard, Hana Ro</a:t>
            </a:r>
            <a:r>
              <a:rPr lang="sr-Latn-RS">
                <a:cs typeface="Calibri"/>
              </a:rPr>
              <a:t>š</a:t>
            </a:r>
            <a:r>
              <a:rPr lang="en-US">
                <a:cs typeface="Calibri"/>
              </a:rPr>
              <a:t>,</a:t>
            </a:r>
            <a:endParaRPr lang="de-DE">
              <a:cs typeface="Calibri"/>
            </a:endParaRPr>
          </a:p>
          <a:p>
            <a:pPr algn="ctr"/>
            <a:r>
              <a:rPr lang="de-DE">
                <a:cs typeface="Calibri"/>
              </a:rPr>
              <a:t> Laura </a:t>
            </a:r>
            <a:r>
              <a:rPr lang="de-DE" err="1">
                <a:cs typeface="Calibri"/>
              </a:rPr>
              <a:t>Sanchis</a:t>
            </a:r>
            <a:r>
              <a:rPr lang="de-DE">
                <a:cs typeface="Calibri"/>
              </a:rPr>
              <a:t> </a:t>
            </a:r>
            <a:r>
              <a:rPr lang="de-DE" err="1">
                <a:cs typeface="Calibri"/>
              </a:rPr>
              <a:t>Pla</a:t>
            </a:r>
            <a:r>
              <a:rPr lang="de-DE">
                <a:cs typeface="Calibri"/>
              </a:rPr>
              <a:t>, </a:t>
            </a:r>
            <a:r>
              <a:rPr lang="de-DE" err="1">
                <a:cs typeface="Calibri"/>
              </a:rPr>
              <a:t>Izar</a:t>
            </a:r>
            <a:r>
              <a:rPr lang="de-DE">
                <a:cs typeface="Calibri"/>
              </a:rPr>
              <a:t> Schärf, Julia Oster</a:t>
            </a:r>
          </a:p>
          <a:p>
            <a:pPr algn="ctr"/>
            <a:endParaRPr lang="de-DE">
              <a:cs typeface="Calibri"/>
            </a:endParaRPr>
          </a:p>
        </p:txBody>
      </p:sp>
      <p:pic>
        <p:nvPicPr>
          <p:cNvPr id="5" name="Slide 1">
            <a:hlinkClick r:id="" action="ppaction://media"/>
            <a:extLst>
              <a:ext uri="{FF2B5EF4-FFF2-40B4-BE49-F238E27FC236}">
                <a16:creationId xmlns:a16="http://schemas.microsoft.com/office/drawing/2014/main" id="{966CD39B-0CF7-4ABF-8EAF-BD7236C453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36829" y="5616461"/>
            <a:ext cx="406400" cy="406400"/>
          </a:xfrm>
          <a:prstGeom prst="rect">
            <a:avLst/>
          </a:prstGeom>
        </p:spPr>
      </p:pic>
      <p:pic>
        <p:nvPicPr>
          <p:cNvPr id="8" name="Grafik 4" descr="Ein Bild, das Text enthält.&#10;&#10;Automatisch generierte Beschreibung">
            <a:extLst>
              <a:ext uri="{FF2B5EF4-FFF2-40B4-BE49-F238E27FC236}">
                <a16:creationId xmlns:a16="http://schemas.microsoft.com/office/drawing/2014/main" id="{F34AC9C1-1EDB-4B19-B87D-0804BFD69B74}"/>
              </a:ext>
            </a:extLst>
          </p:cNvPr>
          <p:cNvPicPr>
            <a:picLocks noChangeAspect="1"/>
          </p:cNvPicPr>
          <p:nvPr/>
        </p:nvPicPr>
        <p:blipFill>
          <a:blip r:embed="rId8">
            <a:duotone>
              <a:schemeClr val="bg2">
                <a:shade val="45000"/>
                <a:satMod val="135000"/>
              </a:schemeClr>
              <a:prstClr val="white"/>
            </a:duotone>
          </a:blip>
          <a:stretch>
            <a:fillRect/>
          </a:stretch>
        </p:blipFill>
        <p:spPr>
          <a:xfrm>
            <a:off x="4505325" y="1"/>
            <a:ext cx="2146805" cy="2190750"/>
          </a:xfrm>
          <a:prstGeom prst="rect">
            <a:avLst/>
          </a:prstGeom>
          <a:noFill/>
          <a:ln cap="flat">
            <a:noFill/>
          </a:ln>
        </p:spPr>
      </p:pic>
      <p:pic>
        <p:nvPicPr>
          <p:cNvPr id="9" name="Picture 8" descr="Diagram, engineering drawing&#10;&#10;Description automatically generated">
            <a:extLst>
              <a:ext uri="{FF2B5EF4-FFF2-40B4-BE49-F238E27FC236}">
                <a16:creationId xmlns:a16="http://schemas.microsoft.com/office/drawing/2014/main" id="{06D564F3-BF4E-46A5-BBC4-56ACA9066BE2}"/>
              </a:ext>
            </a:extLst>
          </p:cNvPr>
          <p:cNvPicPr>
            <a:picLocks noChangeAspect="1"/>
          </p:cNvPicPr>
          <p:nvPr/>
        </p:nvPicPr>
        <p:blipFill>
          <a:blip r:embed="rId9">
            <a:duotone>
              <a:schemeClr val="bg2">
                <a:shade val="45000"/>
                <a:satMod val="135000"/>
              </a:schemeClr>
              <a:prstClr val="white"/>
            </a:duotone>
          </a:blip>
          <a:stretch>
            <a:fillRect/>
          </a:stretch>
        </p:blipFill>
        <p:spPr>
          <a:xfrm>
            <a:off x="6652129" y="17622"/>
            <a:ext cx="3063131" cy="2173128"/>
          </a:xfrm>
          <a:prstGeom prst="rect">
            <a:avLst/>
          </a:prstGeom>
        </p:spPr>
      </p:pic>
      <p:pic>
        <p:nvPicPr>
          <p:cNvPr id="10" name="Imagen 13">
            <a:extLst>
              <a:ext uri="{FF2B5EF4-FFF2-40B4-BE49-F238E27FC236}">
                <a16:creationId xmlns:a16="http://schemas.microsoft.com/office/drawing/2014/main" id="{CE0EE73A-E3BC-45D3-8B6D-6D7649E53CC0}"/>
              </a:ext>
            </a:extLst>
          </p:cNvPr>
          <p:cNvPicPr>
            <a:picLocks noChangeAspect="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l="31148" t="8248" r="31738" b="19546"/>
          <a:stretch/>
        </p:blipFill>
        <p:spPr>
          <a:xfrm>
            <a:off x="9715260" y="-20861"/>
            <a:ext cx="2484305" cy="2211611"/>
          </a:xfrm>
          <a:prstGeom prst="rect">
            <a:avLst/>
          </a:prstGeom>
        </p:spPr>
      </p:pic>
      <p:pic>
        <p:nvPicPr>
          <p:cNvPr id="11" name="Picture 2">
            <a:extLst>
              <a:ext uri="{FF2B5EF4-FFF2-40B4-BE49-F238E27FC236}">
                <a16:creationId xmlns:a16="http://schemas.microsoft.com/office/drawing/2014/main" id="{B84E8AFC-468C-4569-8F1F-AC89BD9E9C0F}"/>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4644822"/>
            <a:ext cx="3214838" cy="2213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floor, orange&#10;&#10;Description automatically generated">
            <a:extLst>
              <a:ext uri="{FF2B5EF4-FFF2-40B4-BE49-F238E27FC236}">
                <a16:creationId xmlns:a16="http://schemas.microsoft.com/office/drawing/2014/main" id="{412C8A8F-4B69-41A4-8299-9FFEAB400527}"/>
              </a:ext>
            </a:extLst>
          </p:cNvPr>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14838" y="4644820"/>
            <a:ext cx="3484480" cy="2213179"/>
          </a:xfrm>
          <a:prstGeom prst="rect">
            <a:avLst/>
          </a:prstGeom>
        </p:spPr>
      </p:pic>
      <p:pic>
        <p:nvPicPr>
          <p:cNvPr id="14" name="Imagen 4">
            <a:extLst>
              <a:ext uri="{FF2B5EF4-FFF2-40B4-BE49-F238E27FC236}">
                <a16:creationId xmlns:a16="http://schemas.microsoft.com/office/drawing/2014/main" id="{97C7F601-1385-43FA-80F8-143030A08452}"/>
              </a:ext>
            </a:extLst>
          </p:cNvPr>
          <p:cNvPicPr>
            <a:picLocks noChangeAspect="1"/>
          </p:cNvPicPr>
          <p:nvPr/>
        </p:nvPicPr>
        <p:blipFill rotWithShape="1">
          <a:blip r:embed="rId13">
            <a:duotone>
              <a:schemeClr val="bg2">
                <a:shade val="45000"/>
                <a:satMod val="135000"/>
              </a:schemeClr>
              <a:prstClr val="white"/>
            </a:duotone>
          </a:blip>
          <a:srcRect r="18891"/>
          <a:stretch/>
        </p:blipFill>
        <p:spPr>
          <a:xfrm>
            <a:off x="10500492" y="4715369"/>
            <a:ext cx="1691508" cy="2123952"/>
          </a:xfrm>
          <a:prstGeom prst="rect">
            <a:avLst/>
          </a:prstGeom>
        </p:spPr>
      </p:pic>
      <p:pic>
        <p:nvPicPr>
          <p:cNvPr id="13" name="Picture 15">
            <a:extLst>
              <a:ext uri="{FF2B5EF4-FFF2-40B4-BE49-F238E27FC236}">
                <a16:creationId xmlns:a16="http://schemas.microsoft.com/office/drawing/2014/main" id="{26FC0BA5-46F8-4DE8-B6E7-E9379A29D3EF}"/>
              </a:ext>
            </a:extLst>
          </p:cNvPr>
          <p:cNvPicPr>
            <a:picLocks noChangeAspect="1"/>
          </p:cNvPicPr>
          <p:nvPr/>
        </p:nvPicPr>
        <p:blipFill>
          <a:blip r:embed="rId14">
            <a:duotone>
              <a:schemeClr val="bg2">
                <a:shade val="45000"/>
                <a:satMod val="135000"/>
              </a:schemeClr>
              <a:prstClr val="white"/>
            </a:duotone>
          </a:blip>
          <a:stretch>
            <a:fillRect/>
          </a:stretch>
        </p:blipFill>
        <p:spPr>
          <a:xfrm>
            <a:off x="6699318" y="4574906"/>
            <a:ext cx="3886953" cy="2265472"/>
          </a:xfrm>
          <a:prstGeom prst="rect">
            <a:avLst/>
          </a:prstGeom>
        </p:spPr>
      </p:pic>
      <p:sp>
        <p:nvSpPr>
          <p:cNvPr id="2" name="Title 1"/>
          <p:cNvSpPr>
            <a:spLocks noGrp="1"/>
          </p:cNvSpPr>
          <p:nvPr>
            <p:ph type="ctrTitle"/>
          </p:nvPr>
        </p:nvSpPr>
        <p:spPr>
          <a:xfrm>
            <a:off x="1523999" y="1095375"/>
            <a:ext cx="9144000" cy="2387600"/>
          </a:xfrm>
        </p:spPr>
        <p:txBody>
          <a:bodyPr/>
          <a:lstStyle/>
          <a:p>
            <a:r>
              <a:rPr lang="en-GB">
                <a:cs typeface="Calibri Light"/>
              </a:rPr>
              <a:t>Thank you for your attention!</a:t>
            </a:r>
          </a:p>
        </p:txBody>
      </p:sp>
    </p:spTree>
    <p:extLst>
      <p:ext uri="{BB962C8B-B14F-4D97-AF65-F5344CB8AC3E}">
        <p14:creationId xmlns:p14="http://schemas.microsoft.com/office/powerpoint/2010/main" val="1264071938"/>
      </p:ext>
    </p:extLst>
  </p:cSld>
  <p:clrMapOvr>
    <a:masterClrMapping/>
  </p:clrMapOvr>
  <mc:AlternateContent xmlns:mc="http://schemas.openxmlformats.org/markup-compatibility/2006">
    <mc:Choice xmlns:p14="http://schemas.microsoft.com/office/powerpoint/2010/main" Requires="p14">
      <p:transition spd="slow" p14:dur="2000" advTm="7378"/>
    </mc:Choice>
    <mc:Fallback>
      <p:transition spd="slow" advTm="7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E796-25CF-4C67-A854-8F3533814E86}"/>
              </a:ext>
            </a:extLst>
          </p:cNvPr>
          <p:cNvSpPr txBox="1">
            <a:spLocks noGrp="1"/>
          </p:cNvSpPr>
          <p:nvPr>
            <p:ph type="title"/>
          </p:nvPr>
        </p:nvSpPr>
        <p:spPr/>
        <p:txBody>
          <a:bodyPr anchorCtr="1"/>
          <a:lstStyle/>
          <a:p>
            <a:pPr lvl="0" algn="ctr"/>
            <a:r>
              <a:rPr lang="de-DE" b="1" err="1"/>
              <a:t>Applications</a:t>
            </a:r>
            <a:r>
              <a:rPr lang="de-DE" b="1"/>
              <a:t> </a:t>
            </a:r>
            <a:r>
              <a:rPr lang="de-DE" b="1" err="1"/>
              <a:t>of</a:t>
            </a:r>
            <a:r>
              <a:rPr lang="de-DE" b="1"/>
              <a:t> 3D Bio-</a:t>
            </a:r>
            <a:r>
              <a:rPr lang="de-DE" b="1" err="1"/>
              <a:t>Printing</a:t>
            </a:r>
            <a:endParaRPr lang="de-DE" b="1"/>
          </a:p>
        </p:txBody>
      </p:sp>
      <p:sp>
        <p:nvSpPr>
          <p:cNvPr id="3" name="Inhaltsplatzhalter 2">
            <a:extLst>
              <a:ext uri="{FF2B5EF4-FFF2-40B4-BE49-F238E27FC236}">
                <a16:creationId xmlns:a16="http://schemas.microsoft.com/office/drawing/2014/main" id="{3E2D5206-E75C-4342-8A24-43C621C60305}"/>
              </a:ext>
            </a:extLst>
          </p:cNvPr>
          <p:cNvSpPr txBox="1">
            <a:spLocks noGrp="1"/>
          </p:cNvSpPr>
          <p:nvPr>
            <p:ph idx="1"/>
          </p:nvPr>
        </p:nvSpPr>
        <p:spPr>
          <a:xfrm>
            <a:off x="838203" y="1539346"/>
            <a:ext cx="10515600" cy="5085115"/>
          </a:xfrm>
        </p:spPr>
        <p:txBody>
          <a:bodyPr/>
          <a:lstStyle/>
          <a:p>
            <a:pPr lvl="0"/>
            <a:r>
              <a:rPr lang="de-DE"/>
              <a:t>Create </a:t>
            </a:r>
            <a:r>
              <a:rPr lang="de-DE" err="1"/>
              <a:t>complex</a:t>
            </a:r>
            <a:r>
              <a:rPr lang="de-DE"/>
              <a:t> 3D </a:t>
            </a:r>
            <a:r>
              <a:rPr lang="de-DE" err="1"/>
              <a:t>tissues</a:t>
            </a:r>
            <a:r>
              <a:rPr lang="de-DE"/>
              <a:t> and </a:t>
            </a:r>
            <a:r>
              <a:rPr lang="de-DE" err="1"/>
              <a:t>organs</a:t>
            </a:r>
            <a:r>
              <a:rPr lang="de-DE"/>
              <a:t> </a:t>
            </a:r>
            <a:r>
              <a:rPr lang="de-DE" err="1"/>
              <a:t>which</a:t>
            </a:r>
            <a:r>
              <a:rPr lang="de-DE"/>
              <a:t> </a:t>
            </a:r>
            <a:r>
              <a:rPr lang="de-DE" err="1"/>
              <a:t>are</a:t>
            </a:r>
            <a:r>
              <a:rPr lang="de-DE"/>
              <a:t> </a:t>
            </a:r>
            <a:r>
              <a:rPr lang="de-DE" err="1"/>
              <a:t>functional</a:t>
            </a:r>
            <a:r>
              <a:rPr lang="de-DE"/>
              <a:t> and </a:t>
            </a:r>
            <a:r>
              <a:rPr lang="de-DE" err="1"/>
              <a:t>alive</a:t>
            </a:r>
            <a:endParaRPr lang="de-DE"/>
          </a:p>
          <a:p>
            <a:pPr lvl="0"/>
            <a:r>
              <a:rPr lang="de-DE" i="1"/>
              <a:t>In vitro </a:t>
            </a:r>
            <a:r>
              <a:rPr lang="de-DE" err="1"/>
              <a:t>modeling</a:t>
            </a:r>
            <a:endParaRPr lang="de-DE"/>
          </a:p>
          <a:p>
            <a:pPr lvl="0"/>
            <a:r>
              <a:rPr lang="de-DE"/>
              <a:t>Drug </a:t>
            </a:r>
            <a:r>
              <a:rPr lang="de-DE" err="1"/>
              <a:t>screening</a:t>
            </a:r>
            <a:endParaRPr lang="de-DE"/>
          </a:p>
          <a:p>
            <a:pPr lvl="0"/>
            <a:r>
              <a:rPr lang="de-DE"/>
              <a:t>Regenerative </a:t>
            </a:r>
            <a:r>
              <a:rPr lang="de-DE" err="1"/>
              <a:t>medicine</a:t>
            </a:r>
            <a:r>
              <a:rPr lang="de-DE"/>
              <a:t> -&gt; </a:t>
            </a:r>
            <a:r>
              <a:rPr lang="de-DE" err="1"/>
              <a:t>transplantation</a:t>
            </a:r>
            <a:endParaRPr lang="de-DE"/>
          </a:p>
        </p:txBody>
      </p:sp>
      <p:sp>
        <p:nvSpPr>
          <p:cNvPr id="4" name="Textfeld 3">
            <a:extLst>
              <a:ext uri="{FF2B5EF4-FFF2-40B4-BE49-F238E27FC236}">
                <a16:creationId xmlns:a16="http://schemas.microsoft.com/office/drawing/2014/main" id="{222E17C9-CE52-42B9-B2F2-0206E9940F51}"/>
              </a:ext>
            </a:extLst>
          </p:cNvPr>
          <p:cNvSpPr txBox="1"/>
          <p:nvPr/>
        </p:nvSpPr>
        <p:spPr>
          <a:xfrm>
            <a:off x="0" y="6157486"/>
            <a:ext cx="7634689"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err="1">
                <a:solidFill>
                  <a:srgbClr val="000000"/>
                </a:solidFill>
                <a:uFillTx/>
                <a:latin typeface="Calibri"/>
              </a:rPr>
              <a:t>Cadena</a:t>
            </a:r>
            <a:r>
              <a:rPr lang="de-DE" sz="1100" b="0" i="0" u="none" strike="noStrike" kern="1200" cap="none" spc="0" baseline="0">
                <a:solidFill>
                  <a:srgbClr val="000000"/>
                </a:solidFill>
                <a:uFillTx/>
                <a:latin typeface="Calibri"/>
              </a:rPr>
              <a:t>, M., et al. (2021). "3D </a:t>
            </a:r>
            <a:r>
              <a:rPr lang="de-DE" sz="1100" b="0" i="0" u="none" strike="noStrike" kern="1200" cap="none" spc="0" baseline="0" err="1">
                <a:solidFill>
                  <a:srgbClr val="000000"/>
                </a:solidFill>
                <a:uFillTx/>
                <a:latin typeface="Calibri"/>
              </a:rPr>
              <a:t>Bioprinting</a:t>
            </a:r>
            <a:r>
              <a:rPr lang="de-DE" sz="1100" b="0" i="0" u="none" strike="noStrike" kern="1200" cap="none" spc="0" baseline="0">
                <a:solidFill>
                  <a:srgbClr val="000000"/>
                </a:solidFill>
                <a:uFillTx/>
                <a:latin typeface="Calibri"/>
              </a:rPr>
              <a:t> </a:t>
            </a:r>
            <a:r>
              <a:rPr lang="de-DE" sz="1100" b="0" i="0" u="none" strike="noStrike" kern="1200" cap="none" spc="0" baseline="0" err="1">
                <a:solidFill>
                  <a:srgbClr val="000000"/>
                </a:solidFill>
                <a:uFillTx/>
                <a:latin typeface="Calibri"/>
              </a:rPr>
              <a:t>of</a:t>
            </a:r>
            <a:r>
              <a:rPr lang="de-DE" sz="1100" b="0" i="0" u="none" strike="noStrike" kern="1200" cap="none" spc="0" baseline="0">
                <a:solidFill>
                  <a:srgbClr val="000000"/>
                </a:solidFill>
                <a:uFillTx/>
                <a:latin typeface="Calibri"/>
              </a:rPr>
              <a:t> </a:t>
            </a:r>
            <a:r>
              <a:rPr lang="de-DE" sz="1100" b="0" i="0" u="none" strike="noStrike" kern="1200" cap="none" spc="0" baseline="0" err="1">
                <a:solidFill>
                  <a:srgbClr val="000000"/>
                </a:solidFill>
                <a:uFillTx/>
                <a:latin typeface="Calibri"/>
              </a:rPr>
              <a:t>Neural</a:t>
            </a:r>
            <a:r>
              <a:rPr lang="de-DE" sz="1100" b="0" i="0" u="none" strike="noStrike" kern="1200" cap="none" spc="0" baseline="0">
                <a:solidFill>
                  <a:srgbClr val="000000"/>
                </a:solidFill>
                <a:uFillTx/>
                <a:latin typeface="Calibri"/>
              </a:rPr>
              <a:t> </a:t>
            </a:r>
            <a:r>
              <a:rPr lang="de-DE" sz="1100" b="0" i="0" u="none" strike="noStrike" kern="1200" cap="none" spc="0" baseline="0" err="1">
                <a:solidFill>
                  <a:srgbClr val="000000"/>
                </a:solidFill>
                <a:uFillTx/>
                <a:latin typeface="Calibri"/>
              </a:rPr>
              <a:t>Tissues</a:t>
            </a:r>
            <a:r>
              <a:rPr lang="de-DE" sz="1100" b="0" i="0" u="none" strike="noStrike" kern="1200" cap="none" spc="0" baseline="0">
                <a:solidFill>
                  <a:srgbClr val="000000"/>
                </a:solidFill>
                <a:uFillTx/>
                <a:latin typeface="Calibri"/>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000000"/>
                </a:solidFill>
                <a:uFillTx/>
                <a:latin typeface="Calibri"/>
              </a:rPr>
              <a:t>Murphy, S. V. and A. Atala (2014). "3D bioprinting of tissues and organs." </a:t>
            </a:r>
            <a:endParaRPr lang="en-US" sz="1100" u="sng">
              <a:solidFill>
                <a:srgbClr val="000000"/>
              </a:solidFill>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strike="noStrike" kern="1200" cap="none" spc="0">
                <a:solidFill>
                  <a:srgbClr val="000000"/>
                </a:solidFill>
                <a:uFillTx/>
                <a:latin typeface="Calibri"/>
              </a:rPr>
              <a:t>Heinrich, </a:t>
            </a:r>
            <a:r>
              <a:rPr lang="de-DE" sz="1100" strike="noStrike" kern="1200" cap="none" spc="0" err="1">
                <a:solidFill>
                  <a:srgbClr val="000000"/>
                </a:solidFill>
                <a:uFillTx/>
                <a:latin typeface="Calibri"/>
              </a:rPr>
              <a:t>Bansal</a:t>
            </a:r>
            <a:r>
              <a:rPr lang="de-DE" sz="1100" strike="noStrike" kern="1200" cap="none" spc="0">
                <a:solidFill>
                  <a:srgbClr val="000000"/>
                </a:solidFill>
                <a:uFillTx/>
                <a:latin typeface="Calibri"/>
              </a:rPr>
              <a:t> et al. (2019). </a:t>
            </a:r>
            <a:r>
              <a:rPr lang="en-US" sz="1100"/>
              <a:t>3D-Bioprinted Mini-Brain: A Glioblastoma Model to Study Cellular Interactions and Therapeutics</a:t>
            </a:r>
          </a:p>
          <a:p>
            <a:pPr>
              <a:defRPr sz="1800" b="0" i="0" u="none" strike="noStrike" kern="0" cap="none" spc="0" baseline="0">
                <a:solidFill>
                  <a:srgbClr val="000000"/>
                </a:solidFill>
                <a:uFillTx/>
              </a:defRPr>
            </a:pPr>
            <a:r>
              <a:rPr lang="da-DK" sz="1100" err="1"/>
              <a:t>Joung</a:t>
            </a:r>
            <a:r>
              <a:rPr lang="da-DK" sz="1100"/>
              <a:t>, Truong et al. (2018)</a:t>
            </a:r>
            <a:r>
              <a:rPr lang="en-US" sz="1100"/>
              <a:t>. 3D Printed Stem-Cell Derived Neural Progenitors Generate Spinal Cord Scaffolds</a:t>
            </a:r>
          </a:p>
          <a:p>
            <a:pPr>
              <a:defRPr sz="1800" b="0" i="0" u="none" strike="noStrike" kern="0" cap="none" spc="0" baseline="0">
                <a:solidFill>
                  <a:srgbClr val="000000"/>
                </a:solidFill>
                <a:uFillTx/>
              </a:defRPr>
            </a:pPr>
            <a:endParaRPr lang="en-US" sz="1100"/>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strike="noStrike" kern="1200" cap="none" spc="0">
              <a:solidFill>
                <a:srgbClr val="000000"/>
              </a:solidFill>
              <a:uFillTx/>
              <a:latin typeface="Calibri"/>
            </a:endParaRPr>
          </a:p>
        </p:txBody>
      </p:sp>
      <p:pic>
        <p:nvPicPr>
          <p:cNvPr id="5" name="Grafik 5">
            <a:extLst>
              <a:ext uri="{FF2B5EF4-FFF2-40B4-BE49-F238E27FC236}">
                <a16:creationId xmlns:a16="http://schemas.microsoft.com/office/drawing/2014/main" id="{643D8790-CCFA-4F1C-8A4F-FB04DBF6790D}"/>
              </a:ext>
            </a:extLst>
          </p:cNvPr>
          <p:cNvPicPr>
            <a:picLocks noChangeAspect="1"/>
          </p:cNvPicPr>
          <p:nvPr/>
        </p:nvPicPr>
        <p:blipFill>
          <a:blip r:embed="rId4"/>
          <a:srcRect t="49209" r="58869" b="28222"/>
          <a:stretch>
            <a:fillRect/>
          </a:stretch>
        </p:blipFill>
        <p:spPr>
          <a:xfrm>
            <a:off x="516590" y="4026377"/>
            <a:ext cx="5772415" cy="1976384"/>
          </a:xfrm>
          <a:prstGeom prst="rect">
            <a:avLst/>
          </a:prstGeom>
          <a:noFill/>
          <a:ln cap="flat">
            <a:noFill/>
          </a:ln>
        </p:spPr>
      </p:pic>
      <p:pic>
        <p:nvPicPr>
          <p:cNvPr id="6" name="Grafik 6">
            <a:extLst>
              <a:ext uri="{FF2B5EF4-FFF2-40B4-BE49-F238E27FC236}">
                <a16:creationId xmlns:a16="http://schemas.microsoft.com/office/drawing/2014/main" id="{BE21C1C3-2680-4957-A879-91D55F864128}"/>
              </a:ext>
            </a:extLst>
          </p:cNvPr>
          <p:cNvPicPr>
            <a:picLocks noChangeAspect="1"/>
          </p:cNvPicPr>
          <p:nvPr/>
        </p:nvPicPr>
        <p:blipFill>
          <a:blip r:embed="rId4"/>
          <a:srcRect l="40883" t="50141" r="34702" b="33846"/>
          <a:stretch>
            <a:fillRect/>
          </a:stretch>
        </p:blipFill>
        <p:spPr>
          <a:xfrm>
            <a:off x="6289005" y="3939354"/>
            <a:ext cx="4828516" cy="1976384"/>
          </a:xfrm>
          <a:prstGeom prst="rect">
            <a:avLst/>
          </a:prstGeom>
          <a:noFill/>
          <a:ln cap="flat">
            <a:noFill/>
          </a:ln>
        </p:spPr>
      </p:pic>
      <p:sp>
        <p:nvSpPr>
          <p:cNvPr id="7" name="Textfeld 7">
            <a:extLst>
              <a:ext uri="{FF2B5EF4-FFF2-40B4-BE49-F238E27FC236}">
                <a16:creationId xmlns:a16="http://schemas.microsoft.com/office/drawing/2014/main" id="{B96A930A-5F88-4449-8E3E-27FBDAE12A7F}"/>
              </a:ext>
            </a:extLst>
          </p:cNvPr>
          <p:cNvSpPr txBox="1"/>
          <p:nvPr/>
        </p:nvSpPr>
        <p:spPr>
          <a:xfrm>
            <a:off x="516590" y="3657051"/>
            <a:ext cx="4361486"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a:solidFill>
                  <a:srgbClr val="000000"/>
                </a:solidFill>
                <a:uFillTx/>
                <a:latin typeface="Calibri"/>
              </a:rPr>
              <a:t>For example: Neural Tissues</a:t>
            </a:r>
          </a:p>
        </p:txBody>
      </p:sp>
      <p:pic>
        <p:nvPicPr>
          <p:cNvPr id="8" name="Slide 2">
            <a:hlinkClick r:id="" action="ppaction://media"/>
            <a:extLst>
              <a:ext uri="{FF2B5EF4-FFF2-40B4-BE49-F238E27FC236}">
                <a16:creationId xmlns:a16="http://schemas.microsoft.com/office/drawing/2014/main" id="{068F30A9-AED5-4F6E-B78B-686FBC44DF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68744" y="5751086"/>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823"/>
    </mc:Choice>
    <mc:Fallback xmlns="">
      <p:transition spd="slow" advTm="65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82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61B3AB-59B5-7845-8345-BAE3763ADA87}"/>
              </a:ext>
            </a:extLst>
          </p:cNvPr>
          <p:cNvSpPr>
            <a:spLocks noGrp="1"/>
          </p:cNvSpPr>
          <p:nvPr>
            <p:ph type="title"/>
          </p:nvPr>
        </p:nvSpPr>
        <p:spPr/>
        <p:txBody>
          <a:bodyPr/>
          <a:lstStyle/>
          <a:p>
            <a:pPr algn="ctr"/>
            <a:r>
              <a:rPr lang="en-US" b="1"/>
              <a:t>Types of bioprinting methods</a:t>
            </a:r>
          </a:p>
        </p:txBody>
      </p:sp>
      <p:pic>
        <p:nvPicPr>
          <p:cNvPr id="8" name="Marcador de contenido 6">
            <a:extLst>
              <a:ext uri="{FF2B5EF4-FFF2-40B4-BE49-F238E27FC236}">
                <a16:creationId xmlns:a16="http://schemas.microsoft.com/office/drawing/2014/main" id="{2E608D56-E6F9-8742-847C-1B86C055785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965" b="99291" l="1838" r="36654">
                        <a14:foregroundMark x1="36364" y1="41135" x2="26692" y2="9574"/>
                        <a14:foregroundMark x1="26692" y1="9574" x2="13830" y2="709"/>
                        <a14:foregroundMark x1="13830" y1="709" x2="17505" y2="39716"/>
                        <a14:foregroundMark x1="17505" y1="39716" x2="31431" y2="92553"/>
                        <a14:foregroundMark x1="31431" y1="92553" x2="36074" y2="67730"/>
                        <a14:foregroundMark x1="36074" y1="67730" x2="34429" y2="40780"/>
                        <a14:foregroundMark x1="34429" y1="40780" x2="23598" y2="6738"/>
                        <a14:foregroundMark x1="23598" y1="6738" x2="3675" y2="8156"/>
                        <a14:foregroundMark x1="3675" y1="8156" x2="3191" y2="80851"/>
                        <a14:foregroundMark x1="3191" y1="80851" x2="9381" y2="99645"/>
                        <a14:foregroundMark x1="9381" y1="99645" x2="29787" y2="92908"/>
                        <a14:foregroundMark x1="30948" y1="90426" x2="36267" y2="72340"/>
                        <a14:foregroundMark x1="36267" y1="72340" x2="35300" y2="40426"/>
                        <a14:foregroundMark x1="35300" y1="40426" x2="30851" y2="9574"/>
                        <a14:foregroundMark x1="30851" y1="9574" x2="22824" y2="1064"/>
                        <a14:foregroundMark x1="22824" y1="1064" x2="5319" y2="1773"/>
                        <a14:foregroundMark x1="5319" y1="1773" x2="387" y2="24113"/>
                        <a14:foregroundMark x1="387" y1="24113" x2="97" y2="79433"/>
                        <a14:foregroundMark x1="97" y1="79433" x2="6286" y2="99645"/>
                        <a14:foregroundMark x1="6286" y1="99645" x2="29304" y2="95745"/>
                        <a14:foregroundMark x1="29304" y1="95745" x2="30948" y2="91489"/>
                        <a14:foregroundMark x1="33559" y1="80496" x2="35397" y2="54255"/>
                        <a14:foregroundMark x1="35397" y1="54255" x2="29110" y2="31206"/>
                        <a14:foregroundMark x1="29110" y1="31206" x2="25629" y2="7092"/>
                        <a14:foregroundMark x1="25629" y1="7092" x2="13056" y2="1773"/>
                        <a14:foregroundMark x1="13056" y1="1773" x2="3578" y2="9220"/>
                        <a14:foregroundMark x1="3578" y1="9220" x2="290" y2="54255"/>
                        <a14:foregroundMark x1="290" y1="54255" x2="1934" y2="81206"/>
                        <a14:foregroundMark x1="1934" y1="81206" x2="11605" y2="97518"/>
                        <a14:foregroundMark x1="11605" y1="97518" x2="23694" y2="99291"/>
                        <a14:foregroundMark x1="23694" y1="99291" x2="31141" y2="98582"/>
                        <a14:foregroundMark x1="31141" y1="98582" x2="33559" y2="79433"/>
                        <a14:foregroundMark x1="33075" y1="76241" x2="31238" y2="48936"/>
                        <a14:foregroundMark x1="31238" y1="48936" x2="21567" y2="46809"/>
                        <a14:foregroundMark x1="21567" y1="46809" x2="14120" y2="62057"/>
                        <a14:foregroundMark x1="14120" y1="62057" x2="22050" y2="39716"/>
                        <a14:foregroundMark x1="22050" y1="39716" x2="24952" y2="14184"/>
                        <a14:foregroundMark x1="24952" y1="14184" x2="15377" y2="37589"/>
                        <a14:foregroundMark x1="15377" y1="37589" x2="21373" y2="8865"/>
                        <a14:foregroundMark x1="21373" y1="8865" x2="10348" y2="49291"/>
                        <a14:foregroundMark x1="10348" y1="49291" x2="14894" y2="73050"/>
                        <a14:foregroundMark x1="14894" y1="73050" x2="19439" y2="47872"/>
                        <a14:foregroundMark x1="19439" y1="47872" x2="16344" y2="81206"/>
                        <a14:foregroundMark x1="16344" y1="81206" x2="25145" y2="56383"/>
                        <a14:foregroundMark x1="25145" y1="56383" x2="31431" y2="71986"/>
                        <a14:foregroundMark x1="31431" y1="71986" x2="36557" y2="63475"/>
                        <a14:foregroundMark x1="36750" y1="63121" x2="36750" y2="64184"/>
                        <a14:foregroundMark x1="34720" y1="58156" x2="23791" y2="47163"/>
                        <a14:foregroundMark x1="23791" y1="47163" x2="16828" y2="29787"/>
                        <a14:foregroundMark x1="16828" y1="29787" x2="26112" y2="51773"/>
                        <a14:foregroundMark x1="26112" y1="51773" x2="24952" y2="30142"/>
                        <a14:foregroundMark x1="23791" y1="20922" x2="16151" y2="7801"/>
                        <a14:foregroundMark x1="16151" y1="7801" x2="23308" y2="12057"/>
                        <a14:foregroundMark x1="23308" y1="12057" x2="12379" y2="3546"/>
                        <a14:foregroundMark x1="12379" y1="3546" x2="4449" y2="8156"/>
                        <a14:foregroundMark x1="4449" y1="8156" x2="2418" y2="13121"/>
                        <a14:foregroundMark x1="1547" y1="12057" x2="8704" y2="20922"/>
                        <a14:foregroundMark x1="8704" y1="20922" x2="29014" y2="4965"/>
                        <a14:foregroundMark x1="29014" y1="4965" x2="28723" y2="71631"/>
                        <a14:foregroundMark x1="28723" y1="71631" x2="35590" y2="61702"/>
                        <a14:foregroundMark x1="35590" y1="61702" x2="36364" y2="61702"/>
                        <a14:foregroundMark x1="10348" y1="58865" x2="10542" y2="56383"/>
                        <a14:foregroundMark x1="10542" y1="55674" x2="10542" y2="73404"/>
                        <a14:foregroundMark x1="11025" y1="52837" x2="10735" y2="73404"/>
                        <a14:foregroundMark x1="11412" y1="54965" x2="4062" y2="78014"/>
                        <a14:foregroundMark x1="4062" y1="78014" x2="10542" y2="59220"/>
                        <a14:foregroundMark x1="10542" y1="58865" x2="10542" y2="79433"/>
                        <a14:foregroundMark x1="11509" y1="58865" x2="10251" y2="69149"/>
                      </a14:backgroundRemoval>
                    </a14:imgEffect>
                  </a14:imgLayer>
                </a14:imgProps>
              </a:ext>
              <a:ext uri="{28A0092B-C50C-407E-A947-70E740481C1C}">
                <a14:useLocalDpi xmlns:a14="http://schemas.microsoft.com/office/drawing/2010/main" val="0"/>
              </a:ext>
            </a:extLst>
          </a:blip>
          <a:srcRect t="-652" r="62600"/>
          <a:stretch/>
        </p:blipFill>
        <p:spPr>
          <a:xfrm>
            <a:off x="988204" y="4157572"/>
            <a:ext cx="3143713" cy="2307412"/>
          </a:xfrm>
          <a:prstGeom prst="rect">
            <a:avLst/>
          </a:prstGeom>
        </p:spPr>
      </p:pic>
      <p:pic>
        <p:nvPicPr>
          <p:cNvPr id="7" name="Marcador de contenido 6">
            <a:extLst>
              <a:ext uri="{FF2B5EF4-FFF2-40B4-BE49-F238E27FC236}">
                <a16:creationId xmlns:a16="http://schemas.microsoft.com/office/drawing/2014/main" id="{0714EAF6-C425-4B4E-8BCF-78E1CEB28353}"/>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64" b="95745" l="31625" r="67408">
                        <a14:foregroundMark x1="34429" y1="22340" x2="38491" y2="75887"/>
                        <a14:foregroundMark x1="38491" y1="75887" x2="43907" y2="99645"/>
                        <a14:foregroundMark x1="43907" y1="99645" x2="54642" y2="97872"/>
                        <a14:foregroundMark x1="54642" y1="97872" x2="61509" y2="88298"/>
                        <a14:foregroundMark x1="61509" y1="88298" x2="65571" y2="63475"/>
                        <a14:foregroundMark x1="65571" y1="63475" x2="66248" y2="35106"/>
                        <a14:foregroundMark x1="66248" y1="35106" x2="61702" y2="7092"/>
                        <a14:foregroundMark x1="61702" y1="7092" x2="54642" y2="1418"/>
                        <a14:foregroundMark x1="54642" y1="1418" x2="39942" y2="4255"/>
                        <a14:foregroundMark x1="39942" y1="4255" x2="34526" y2="22340"/>
                        <a14:foregroundMark x1="34526" y1="22340" x2="34623" y2="23050"/>
                        <a14:foregroundMark x1="34623" y1="22340" x2="45648" y2="68794"/>
                        <a14:foregroundMark x1="45648" y1="68794" x2="53675" y2="83333"/>
                        <a14:foregroundMark x1="53675" y1="83333" x2="55706" y2="56028"/>
                        <a14:foregroundMark x1="55706" y1="56028" x2="58801" y2="83333"/>
                        <a14:foregroundMark x1="58801" y1="83333" x2="62379" y2="49291"/>
                        <a14:foregroundMark x1="62379" y1="49291" x2="57060" y2="29078"/>
                        <a14:foregroundMark x1="57060" y1="29078" x2="57544" y2="58156"/>
                        <a14:foregroundMark x1="57544" y1="58156" x2="63443" y2="40780"/>
                        <a14:foregroundMark x1="63443" y1="40780" x2="58027" y2="19504"/>
                        <a14:foregroundMark x1="58027" y1="19504" x2="49516" y2="7092"/>
                        <a14:foregroundMark x1="49516" y1="7092" x2="31721" y2="10638"/>
                        <a14:foregroundMark x1="31721" y1="10638" x2="37718" y2="20567"/>
                        <a14:foregroundMark x1="37911" y1="19858" x2="52515" y2="54255"/>
                        <a14:foregroundMark x1="52515" y1="54255" x2="55996" y2="35106"/>
                        <a14:foregroundMark x1="55996" y1="33333" x2="46325" y2="30142"/>
                        <a14:foregroundMark x1="46325" y1="30142" x2="57930" y2="60284"/>
                        <a14:foregroundMark x1="57930" y1="60284" x2="57157" y2="65957"/>
                        <a14:foregroundMark x1="57640" y1="44326" x2="57447" y2="74113"/>
                        <a14:foregroundMark x1="57447" y1="74113" x2="60832" y2="46099"/>
                        <a14:foregroundMark x1="60832" y1="46099" x2="59671" y2="18440"/>
                        <a14:foregroundMark x1="59671" y1="18440" x2="53288" y2="3546"/>
                        <a14:foregroundMark x1="53288" y1="3546" x2="38685" y2="6383"/>
                        <a14:foregroundMark x1="38685" y1="6383" x2="45841" y2="12057"/>
                        <a14:foregroundMark x1="45841" y1="12057" x2="54932" y2="7801"/>
                        <a14:foregroundMark x1="54932" y1="7801" x2="57157" y2="8865"/>
                        <a14:foregroundMark x1="57157" y1="8156" x2="40522" y2="15603"/>
                        <a14:foregroundMark x1="40522" y1="15603" x2="48743" y2="21631"/>
                        <a14:foregroundMark x1="48743" y1="21631" x2="40329" y2="21631"/>
                        <a14:foregroundMark x1="40329" y1="21631" x2="53288" y2="35816"/>
                        <a14:foregroundMark x1="53288" y1="35816" x2="43424" y2="31560"/>
                        <a14:foregroundMark x1="43424" y1="31560" x2="56576" y2="23050"/>
                        <a14:foregroundMark x1="56576" y1="23050" x2="51451" y2="1773"/>
                        <a14:foregroundMark x1="51451" y1="1773" x2="56093" y2="24823"/>
                        <a14:foregroundMark x1="56093" y1="24823" x2="53965" y2="12411"/>
                        <a14:foregroundMark x1="61315" y1="94681" x2="38685" y2="97163"/>
                        <a14:foregroundMark x1="38685" y1="97163" x2="48839" y2="94681"/>
                        <a14:foregroundMark x1="48839" y1="94681" x2="56673" y2="95745"/>
                        <a14:foregroundMark x1="43230" y1="42199" x2="46035" y2="31560"/>
                        <a14:foregroundMark x1="45841" y1="35106" x2="44101" y2="62411"/>
                        <a14:foregroundMark x1="44101" y1="62411" x2="46809" y2="36879"/>
                        <a14:foregroundMark x1="46809" y1="36879" x2="46809" y2="36879"/>
                        <a14:foregroundMark x1="47002" y1="36879" x2="42360" y2="68440"/>
                        <a14:foregroundMark x1="61605" y1="91489" x2="67215" y2="42199"/>
                        <a14:foregroundMark x1="67408" y1="41844" x2="66248" y2="40426"/>
                        <a14:foregroundMark x1="66441" y1="40426" x2="60638" y2="19149"/>
                        <a14:foregroundMark x1="60638" y1="19149" x2="64313" y2="43617"/>
                        <a14:foregroundMark x1="64313" y1="43617" x2="61605" y2="74113"/>
                        <a14:foregroundMark x1="61605" y1="74113" x2="50580" y2="95745"/>
                        <a14:foregroundMark x1="50580" y1="95745" x2="47485" y2="60284"/>
                        <a14:foregroundMark x1="47485" y1="60284" x2="46325" y2="95745"/>
                        <a14:foregroundMark x1="46325" y1="95745" x2="41393" y2="60638"/>
                        <a14:foregroundMark x1="41393" y1="60638" x2="43617" y2="25532"/>
                        <a14:foregroundMark x1="43617" y1="25532" x2="39652" y2="54255"/>
                        <a14:foregroundMark x1="39652" y1="54255" x2="38395" y2="52837"/>
                        <a14:foregroundMark x1="38588" y1="52128" x2="38588" y2="85816"/>
                        <a14:foregroundMark x1="38588" y1="85816" x2="44004" y2="60993"/>
                        <a14:foregroundMark x1="44004" y1="60993" x2="44874" y2="87589"/>
                        <a14:foregroundMark x1="44874" y1="87589" x2="49903" y2="51773"/>
                        <a14:foregroundMark x1="49903" y1="51773" x2="46905" y2="84752"/>
                        <a14:foregroundMark x1="46905" y1="84752" x2="51741" y2="53901"/>
                        <a14:foregroundMark x1="51741" y1="53901" x2="60832" y2="59574"/>
                        <a14:foregroundMark x1="60832" y1="59574" x2="60251" y2="67730"/>
                        <a14:foregroundMark x1="60445" y1="67376" x2="50484" y2="91135"/>
                        <a14:foregroundMark x1="50484" y1="91135" x2="58897" y2="72695"/>
                        <a14:foregroundMark x1="58897" y1="72695" x2="54352" y2="51418"/>
                        <a14:foregroundMark x1="54352" y1="51418" x2="55513" y2="46099"/>
                        <a14:foregroundMark x1="57834" y1="42908" x2="50387" y2="62766"/>
                        <a14:foregroundMark x1="50387" y1="62766" x2="57834" y2="31915"/>
                        <a14:foregroundMark x1="57834" y1="31915" x2="49323" y2="87943"/>
                        <a14:foregroundMark x1="49323" y1="87943" x2="56770" y2="44681"/>
                        <a14:foregroundMark x1="56770" y1="44681" x2="43617" y2="85461"/>
                        <a14:foregroundMark x1="43617" y1="85461" x2="49323" y2="52482"/>
                        <a14:foregroundMark x1="49323" y1="52482" x2="42843" y2="71986"/>
                        <a14:foregroundMark x1="42843" y1="71986" x2="47679" y2="48227"/>
                        <a14:foregroundMark x1="47679" y1="48227" x2="41103" y2="71631"/>
                        <a14:foregroundMark x1="41103" y1="71631" x2="41779" y2="42908"/>
                        <a14:foregroundMark x1="41779" y1="42908" x2="39942" y2="68794"/>
                        <a14:foregroundMark x1="39942" y1="68794" x2="52708" y2="27305"/>
                        <a14:foregroundMark x1="52708" y1="27305" x2="45648" y2="59220"/>
                        <a14:foregroundMark x1="45648" y1="59220" x2="38395" y2="68794"/>
                        <a14:foregroundMark x1="38395" y1="68794" x2="46809" y2="74468"/>
                        <a14:foregroundMark x1="46809" y1="74468" x2="54449" y2="70922"/>
                        <a14:foregroundMark x1="54449" y1="70922" x2="54449" y2="71986"/>
                        <a14:foregroundMark x1="41876" y1="52128" x2="50387" y2="55319"/>
                        <a14:foregroundMark x1="50387" y1="55319" x2="61412" y2="40071"/>
                        <a14:foregroundMark x1="59961" y1="39362" x2="44584" y2="42199"/>
                        <a14:foregroundMark x1="44584" y1="42199" x2="44197" y2="52837"/>
                        <a14:foregroundMark x1="44391" y1="52128" x2="40909" y2="83333"/>
                        <a14:foregroundMark x1="40909" y1="83333" x2="43714" y2="86879"/>
                        <a14:foregroundMark x1="42070" y1="53901" x2="42070" y2="49645"/>
                        <a14:foregroundMark x1="42070" y1="49645" x2="44197" y2="54965"/>
                        <a14:foregroundMark x1="44391" y1="53901" x2="41683" y2="28369"/>
                        <a14:foregroundMark x1="41683" y1="28369" x2="41586" y2="19149"/>
                        <a14:foregroundMark x1="33559" y1="19149" x2="35397" y2="13121"/>
                        <a14:foregroundMark x1="36074" y1="24823" x2="35203" y2="11348"/>
                        <a14:foregroundMark x1="37814" y1="9574" x2="38975" y2="8865"/>
                        <a14:foregroundMark x1="39168" y1="8156" x2="38201" y2="8865"/>
                        <a14:foregroundMark x1="38298" y1="8156" x2="39652" y2="8865"/>
                        <a14:foregroundMark x1="39458" y1="7801" x2="37137" y2="8156"/>
                        <a14:foregroundMark x1="37331" y1="7801" x2="38491" y2="8156"/>
                        <a14:foregroundMark x1="38685" y1="7801" x2="36847" y2="7801"/>
                        <a14:foregroundMark x1="37331" y1="7092" x2="38975" y2="7801"/>
                        <a14:foregroundMark x1="37718" y1="10284" x2="38201" y2="7092"/>
                        <a14:foregroundMark x1="62089" y1="13830" x2="62379" y2="9574"/>
                        <a14:foregroundMark x1="62379" y1="8865" x2="62669" y2="6028"/>
                        <a14:foregroundMark x1="62669" y1="6028" x2="62669" y2="21631"/>
                        <a14:foregroundMark x1="61509" y1="8156" x2="59574" y2="8865"/>
                        <a14:foregroundMark x1="60735" y1="7092" x2="62186" y2="7801"/>
                        <a14:foregroundMark x1="62186" y1="7092" x2="59865" y2="7801"/>
                        <a14:foregroundMark x1="59865" y1="7092" x2="62379" y2="7801"/>
                        <a14:foregroundMark x1="62573" y1="7092" x2="59381" y2="7801"/>
                        <a14:foregroundMark x1="62089" y1="7092" x2="60058" y2="7801"/>
                        <a14:foregroundMark x1="62573" y1="9574" x2="62669" y2="7092"/>
                        <a14:foregroundMark x1="62669" y1="6383" x2="60251" y2="7092"/>
                        <a14:backgroundMark x1="66248" y1="13121" x2="67408" y2="12411"/>
                        <a14:backgroundMark x1="33559" y1="66667" x2="35991" y2="65429"/>
                      </a14:backgroundRemoval>
                    </a14:imgEffect>
                  </a14:imgLayer>
                </a14:imgProps>
              </a:ext>
              <a:ext uri="{28A0092B-C50C-407E-A947-70E740481C1C}">
                <a14:useLocalDpi xmlns:a14="http://schemas.microsoft.com/office/drawing/2010/main" val="0"/>
              </a:ext>
            </a:extLst>
          </a:blip>
          <a:srcRect l="33987" r="31432"/>
          <a:stretch/>
        </p:blipFill>
        <p:spPr>
          <a:xfrm>
            <a:off x="4640143" y="4157572"/>
            <a:ext cx="2911713" cy="2296333"/>
          </a:xfrm>
          <a:prstGeom prst="rect">
            <a:avLst/>
          </a:prstGeom>
        </p:spPr>
      </p:pic>
      <p:pic>
        <p:nvPicPr>
          <p:cNvPr id="9" name="Marcador de contenido 6">
            <a:extLst>
              <a:ext uri="{FF2B5EF4-FFF2-40B4-BE49-F238E27FC236}">
                <a16:creationId xmlns:a16="http://schemas.microsoft.com/office/drawing/2014/main" id="{5EE51103-097D-CC4B-A811-7B31BA44001C}"/>
              </a:ext>
            </a:extLst>
          </p:cNvPr>
          <p:cNvPicPr>
            <a:picLocks noChangeAspect="1"/>
          </p:cNvPicPr>
          <p:nvPr/>
        </p:nvPicPr>
        <p:blipFill rotWithShape="1">
          <a:blip r:embed="rId10">
            <a:extLst>
              <a:ext uri="{28A0092B-C50C-407E-A947-70E740481C1C}">
                <a14:useLocalDpi xmlns:a14="http://schemas.microsoft.com/office/drawing/2010/main" val="0"/>
              </a:ext>
            </a:extLst>
          </a:blip>
          <a:srcRect l="67077"/>
          <a:stretch/>
        </p:blipFill>
        <p:spPr>
          <a:xfrm>
            <a:off x="8060082" y="4157572"/>
            <a:ext cx="2785492" cy="2307412"/>
          </a:xfrm>
          <a:prstGeom prst="rect">
            <a:avLst/>
          </a:prstGeom>
        </p:spPr>
      </p:pic>
      <p:sp>
        <p:nvSpPr>
          <p:cNvPr id="5" name="Marcador de contenido 2">
            <a:extLst>
              <a:ext uri="{FF2B5EF4-FFF2-40B4-BE49-F238E27FC236}">
                <a16:creationId xmlns:a16="http://schemas.microsoft.com/office/drawing/2014/main" id="{5F214119-FBE1-C04C-A128-B2BBFE55911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a:t>Laser-</a:t>
            </a:r>
            <a:r>
              <a:rPr lang="es-ES_tradnl" err="1"/>
              <a:t>assisted</a:t>
            </a:r>
            <a:r>
              <a:rPr lang="es-ES_tradnl"/>
              <a:t> </a:t>
            </a:r>
            <a:r>
              <a:rPr lang="es-ES_tradnl" err="1"/>
              <a:t>bioprinting</a:t>
            </a:r>
            <a:endParaRPr lang="es-ES_tradnl"/>
          </a:p>
          <a:p>
            <a:pPr lvl="1"/>
            <a:r>
              <a:rPr lang="es-ES_tradnl"/>
              <a:t>Laser </a:t>
            </a:r>
            <a:r>
              <a:rPr lang="es-ES_tradnl" err="1"/>
              <a:t>used</a:t>
            </a:r>
            <a:r>
              <a:rPr lang="es-ES_tradnl"/>
              <a:t> as </a:t>
            </a:r>
            <a:r>
              <a:rPr lang="es-ES_tradnl" err="1"/>
              <a:t>energy</a:t>
            </a:r>
            <a:r>
              <a:rPr lang="es-ES_tradnl"/>
              <a:t> </a:t>
            </a:r>
            <a:r>
              <a:rPr lang="es-ES_tradnl" err="1"/>
              <a:t>source</a:t>
            </a:r>
            <a:r>
              <a:rPr lang="es-ES_tradnl"/>
              <a:t> to </a:t>
            </a:r>
            <a:r>
              <a:rPr lang="es-ES_tradnl" err="1"/>
              <a:t>deposit</a:t>
            </a:r>
            <a:r>
              <a:rPr lang="es-ES_tradnl"/>
              <a:t> </a:t>
            </a:r>
            <a:r>
              <a:rPr lang="es-ES_tradnl" err="1"/>
              <a:t>biomaterials</a:t>
            </a:r>
            <a:r>
              <a:rPr lang="es-ES_tradnl"/>
              <a:t> </a:t>
            </a:r>
            <a:r>
              <a:rPr lang="es-ES_tradnl" err="1"/>
              <a:t>on</a:t>
            </a:r>
            <a:r>
              <a:rPr lang="es-ES_tradnl"/>
              <a:t> </a:t>
            </a:r>
            <a:r>
              <a:rPr lang="es-ES_tradnl" err="1"/>
              <a:t>substrate</a:t>
            </a:r>
            <a:endParaRPr lang="es-ES_tradnl"/>
          </a:p>
          <a:p>
            <a:pPr lvl="1"/>
            <a:r>
              <a:rPr lang="es-ES_tradnl"/>
              <a:t>Laser pulse </a:t>
            </a:r>
            <a:r>
              <a:rPr lang="es-ES_tradnl" err="1"/>
              <a:t>irradiates</a:t>
            </a:r>
            <a:r>
              <a:rPr lang="es-ES_tradnl"/>
              <a:t> </a:t>
            </a:r>
            <a:r>
              <a:rPr lang="es-ES_tradnl" err="1"/>
              <a:t>ribbon</a:t>
            </a:r>
            <a:r>
              <a:rPr lang="es-ES_tradnl"/>
              <a:t> </a:t>
            </a:r>
            <a:r>
              <a:rPr lang="es-ES_tradnl" err="1"/>
              <a:t>with</a:t>
            </a:r>
            <a:r>
              <a:rPr lang="es-ES_tradnl"/>
              <a:t> </a:t>
            </a:r>
            <a:r>
              <a:rPr lang="es-ES_tradnl" err="1"/>
              <a:t>donor</a:t>
            </a:r>
            <a:r>
              <a:rPr lang="es-ES_tradnl"/>
              <a:t> </a:t>
            </a:r>
            <a:r>
              <a:rPr lang="es-ES_tradnl" err="1"/>
              <a:t>biological</a:t>
            </a:r>
            <a:r>
              <a:rPr lang="es-ES_tradnl"/>
              <a:t> </a:t>
            </a:r>
            <a:r>
              <a:rPr lang="es-ES_tradnl" err="1"/>
              <a:t>tissue</a:t>
            </a:r>
            <a:endParaRPr lang="es-ES_tradnl"/>
          </a:p>
          <a:p>
            <a:pPr lvl="1"/>
            <a:r>
              <a:rPr lang="es-ES_tradnl" err="1"/>
              <a:t>These</a:t>
            </a:r>
            <a:r>
              <a:rPr lang="es-ES_tradnl"/>
              <a:t> </a:t>
            </a:r>
            <a:r>
              <a:rPr lang="es-ES_tradnl" err="1"/>
              <a:t>evaporate</a:t>
            </a:r>
            <a:r>
              <a:rPr lang="es-ES_tradnl"/>
              <a:t> and </a:t>
            </a:r>
            <a:r>
              <a:rPr lang="es-ES_tradnl" err="1"/>
              <a:t>reach</a:t>
            </a:r>
            <a:r>
              <a:rPr lang="es-ES_tradnl"/>
              <a:t> </a:t>
            </a:r>
            <a:r>
              <a:rPr lang="es-ES_tradnl" err="1"/>
              <a:t>receiving</a:t>
            </a:r>
            <a:r>
              <a:rPr lang="es-ES_tradnl"/>
              <a:t> </a:t>
            </a:r>
            <a:r>
              <a:rPr lang="es-ES_tradnl" err="1"/>
              <a:t>substrate</a:t>
            </a:r>
            <a:r>
              <a:rPr lang="es-ES_tradnl"/>
              <a:t> as </a:t>
            </a:r>
            <a:r>
              <a:rPr lang="es-ES_tradnl" err="1"/>
              <a:t>droplets</a:t>
            </a:r>
            <a:endParaRPr lang="es-ES_tradnl"/>
          </a:p>
          <a:p>
            <a:pPr lvl="1"/>
            <a:r>
              <a:rPr lang="es-ES_tradnl"/>
              <a:t>Pro: no </a:t>
            </a:r>
            <a:r>
              <a:rPr lang="es-ES_tradnl" err="1"/>
              <a:t>nozzle</a:t>
            </a:r>
            <a:r>
              <a:rPr lang="es-ES_tradnl"/>
              <a:t> = no </a:t>
            </a:r>
            <a:r>
              <a:rPr lang="es-ES_tradnl" err="1"/>
              <a:t>clogging</a:t>
            </a:r>
            <a:r>
              <a:rPr lang="es-ES_tradnl"/>
              <a:t>; Con: </a:t>
            </a:r>
            <a:r>
              <a:rPr lang="es-ES_tradnl" err="1"/>
              <a:t>slow</a:t>
            </a:r>
            <a:r>
              <a:rPr lang="es-ES_tradnl"/>
              <a:t> </a:t>
            </a:r>
            <a:r>
              <a:rPr lang="es-ES_tradnl" err="1"/>
              <a:t>flow</a:t>
            </a:r>
            <a:r>
              <a:rPr lang="es-ES_tradnl"/>
              <a:t> </a:t>
            </a:r>
            <a:r>
              <a:rPr lang="es-ES_tradnl" err="1"/>
              <a:t>rate</a:t>
            </a:r>
            <a:endParaRPr lang="es-ES_tradnl"/>
          </a:p>
        </p:txBody>
      </p:sp>
      <p:sp>
        <p:nvSpPr>
          <p:cNvPr id="6" name="Marcador de contenido 2">
            <a:extLst>
              <a:ext uri="{FF2B5EF4-FFF2-40B4-BE49-F238E27FC236}">
                <a16:creationId xmlns:a16="http://schemas.microsoft.com/office/drawing/2014/main" id="{1B17B95D-8D30-404A-9B8F-5BE08F328C16}"/>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a:t>Extrusion-based bioprinting</a:t>
            </a:r>
          </a:p>
          <a:p>
            <a:pPr lvl="1"/>
            <a:r>
              <a:rPr lang="en-IE"/>
              <a:t>Biomaterials are pressed out of a nozzle</a:t>
            </a:r>
          </a:p>
          <a:p>
            <a:pPr lvl="1"/>
            <a:r>
              <a:rPr lang="en-IE"/>
              <a:t>Continuous beads rather than droplets</a:t>
            </a:r>
            <a:endParaRPr lang="en-IE" sz="2800"/>
          </a:p>
          <a:p>
            <a:pPr lvl="1"/>
            <a:r>
              <a:rPr lang="en-IE"/>
              <a:t>Pneumatic or mechanical (piston or screw) dispensing systems</a:t>
            </a:r>
          </a:p>
          <a:p>
            <a:pPr lvl="1"/>
            <a:r>
              <a:rPr lang="en-IE"/>
              <a:t>Pro: high cell densities and viscosities; Con: lower cell viability</a:t>
            </a:r>
          </a:p>
        </p:txBody>
      </p:sp>
      <p:sp>
        <p:nvSpPr>
          <p:cNvPr id="3" name="Marcador de contenido 2">
            <a:extLst>
              <a:ext uri="{FF2B5EF4-FFF2-40B4-BE49-F238E27FC236}">
                <a16:creationId xmlns:a16="http://schemas.microsoft.com/office/drawing/2014/main" id="{1AFADBC6-27E1-EA44-91C5-9DCE020293BA}"/>
              </a:ext>
            </a:extLst>
          </p:cNvPr>
          <p:cNvSpPr>
            <a:spLocks noGrp="1"/>
          </p:cNvSpPr>
          <p:nvPr>
            <p:ph idx="1"/>
          </p:nvPr>
        </p:nvSpPr>
        <p:spPr/>
        <p:txBody>
          <a:bodyPr/>
          <a:lstStyle/>
          <a:p>
            <a:r>
              <a:rPr lang="en-US"/>
              <a:t>Inkjet bioprinting</a:t>
            </a:r>
          </a:p>
          <a:p>
            <a:pPr lvl="1"/>
            <a:r>
              <a:rPr lang="en-US"/>
              <a:t>Non-contact printing technique </a:t>
            </a:r>
          </a:p>
          <a:p>
            <a:pPr lvl="1"/>
            <a:r>
              <a:rPr lang="en-US"/>
              <a:t>Delivers controlled volume of liquid (droplets), no continuous flow</a:t>
            </a:r>
          </a:p>
          <a:p>
            <a:pPr lvl="1"/>
            <a:r>
              <a:rPr lang="en-US"/>
              <a:t>Different methods: thermal, piezoelectric or acoustic</a:t>
            </a:r>
          </a:p>
          <a:p>
            <a:pPr lvl="1"/>
            <a:r>
              <a:rPr lang="en-US"/>
              <a:t>Pro: high printing speed; Con: low cell densities</a:t>
            </a:r>
          </a:p>
          <a:p>
            <a:pPr lvl="1"/>
            <a:endParaRPr lang="en-US"/>
          </a:p>
        </p:txBody>
      </p:sp>
      <p:pic>
        <p:nvPicPr>
          <p:cNvPr id="10" name="Audio 9">
            <a:hlinkClick r:id="" action="ppaction://media"/>
            <a:extLst>
              <a:ext uri="{FF2B5EF4-FFF2-40B4-BE49-F238E27FC236}">
                <a16:creationId xmlns:a16="http://schemas.microsoft.com/office/drawing/2014/main" id="{460A3760-82DB-F14A-B026-19A22591F5F9}"/>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
        <p:nvSpPr>
          <p:cNvPr id="4" name="Rectángulo 3">
            <a:extLst>
              <a:ext uri="{FF2B5EF4-FFF2-40B4-BE49-F238E27FC236}">
                <a16:creationId xmlns:a16="http://schemas.microsoft.com/office/drawing/2014/main" id="{9406806C-EA33-C444-9729-2CD57927751D}"/>
              </a:ext>
            </a:extLst>
          </p:cNvPr>
          <p:cNvSpPr/>
          <p:nvPr/>
        </p:nvSpPr>
        <p:spPr>
          <a:xfrm>
            <a:off x="54430" y="6403527"/>
            <a:ext cx="4431021" cy="430887"/>
          </a:xfrm>
          <a:prstGeom prst="rect">
            <a:avLst/>
          </a:prstGeom>
        </p:spPr>
        <p:txBody>
          <a:bodyPr wrap="none">
            <a:spAutoFit/>
          </a:bodyPr>
          <a:lstStyle/>
          <a:p>
            <a:pPr lvl="0">
              <a:defRPr sz="1800" b="0" i="0" u="none" strike="noStrike" kern="0" cap="none" spc="0" baseline="0">
                <a:solidFill>
                  <a:srgbClr val="000000"/>
                </a:solidFill>
                <a:uFillTx/>
              </a:defRPr>
            </a:pPr>
            <a:r>
              <a:rPr lang="en-US" sz="1100">
                <a:solidFill>
                  <a:srgbClr val="000000"/>
                </a:solidFill>
              </a:rPr>
              <a:t>Murphy, S. V. and A. Atala (2014). "3D bioprinting of tissues and organs." </a:t>
            </a:r>
          </a:p>
          <a:p>
            <a:r>
              <a:rPr lang="en-US" sz="1100" err="1">
                <a:solidFill>
                  <a:srgbClr val="000000"/>
                </a:solidFill>
              </a:rPr>
              <a:t>Khoeini</a:t>
            </a:r>
            <a:r>
              <a:rPr lang="en-US" sz="1100">
                <a:solidFill>
                  <a:srgbClr val="000000"/>
                </a:solidFill>
              </a:rPr>
              <a:t>, R. et al. (2021). “</a:t>
            </a:r>
            <a:r>
              <a:rPr lang="es-ES" sz="1100"/>
              <a:t>Natural and </a:t>
            </a:r>
            <a:r>
              <a:rPr lang="es-ES" sz="1100" err="1"/>
              <a:t>Synthetic</a:t>
            </a:r>
            <a:r>
              <a:rPr lang="es-ES" sz="1100"/>
              <a:t> </a:t>
            </a:r>
            <a:r>
              <a:rPr lang="es-ES" sz="1100" err="1"/>
              <a:t>Bioinks</a:t>
            </a:r>
            <a:r>
              <a:rPr lang="es-ES" sz="1100"/>
              <a:t> </a:t>
            </a:r>
            <a:r>
              <a:rPr lang="es-ES" sz="1100" err="1"/>
              <a:t>for</a:t>
            </a:r>
            <a:r>
              <a:rPr lang="es-ES" sz="1100"/>
              <a:t> 3D </a:t>
            </a:r>
            <a:r>
              <a:rPr lang="es-ES" sz="1100" err="1"/>
              <a:t>Bioprinting</a:t>
            </a:r>
            <a:r>
              <a:rPr lang="en-US" sz="1100">
                <a:solidFill>
                  <a:srgbClr val="000000"/>
                </a:solidFill>
              </a:rPr>
              <a:t>”</a:t>
            </a:r>
          </a:p>
        </p:txBody>
      </p:sp>
    </p:spTree>
    <p:custDataLst>
      <p:tags r:id="rId1"/>
    </p:custDataLst>
    <p:extLst>
      <p:ext uri="{BB962C8B-B14F-4D97-AF65-F5344CB8AC3E}">
        <p14:creationId xmlns:p14="http://schemas.microsoft.com/office/powerpoint/2010/main" val="2180301754"/>
      </p:ext>
    </p:extLst>
  </p:cSld>
  <p:clrMapOvr>
    <a:masterClrMapping/>
  </p:clrMapOvr>
  <mc:AlternateContent xmlns:mc="http://schemas.openxmlformats.org/markup-compatibility/2006" xmlns:p14="http://schemas.microsoft.com/office/powerpoint/2010/main">
    <mc:Choice Requires="p14">
      <p:transition spd="slow" p14:dur="2000" advTm="72807"/>
    </mc:Choice>
    <mc:Fallback xmlns="">
      <p:transition spd="slow" advTm="72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10"/>
                </p:tgtEl>
              </p:cMediaNode>
            </p:audio>
          </p:childTnLst>
        </p:cTn>
      </p:par>
    </p:tnLst>
    <p:bldLst>
      <p:bldP spid="5" grpId="0"/>
      <p:bldP spid="6" grpId="0"/>
      <p:bldP spid="6" grpId="1"/>
      <p:bldP spid="3" grpId="0" build="p"/>
      <p:bldP spid="3"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61B3AB-59B5-7845-8345-BAE3763ADA87}"/>
              </a:ext>
            </a:extLst>
          </p:cNvPr>
          <p:cNvSpPr>
            <a:spLocks noGrp="1"/>
          </p:cNvSpPr>
          <p:nvPr>
            <p:ph type="title"/>
          </p:nvPr>
        </p:nvSpPr>
        <p:spPr/>
        <p:txBody>
          <a:bodyPr/>
          <a:lstStyle/>
          <a:p>
            <a:pPr algn="ctr"/>
            <a:r>
              <a:rPr lang="en-US" b="1"/>
              <a:t>Natural and synthetic bioinks</a:t>
            </a:r>
          </a:p>
        </p:txBody>
      </p:sp>
      <p:sp>
        <p:nvSpPr>
          <p:cNvPr id="3" name="Marcador de contenido 2">
            <a:extLst>
              <a:ext uri="{FF2B5EF4-FFF2-40B4-BE49-F238E27FC236}">
                <a16:creationId xmlns:a16="http://schemas.microsoft.com/office/drawing/2014/main" id="{1AFADBC6-27E1-EA44-91C5-9DCE020293BA}"/>
              </a:ext>
            </a:extLst>
          </p:cNvPr>
          <p:cNvSpPr>
            <a:spLocks noGrp="1"/>
          </p:cNvSpPr>
          <p:nvPr>
            <p:ph idx="1"/>
          </p:nvPr>
        </p:nvSpPr>
        <p:spPr>
          <a:xfrm>
            <a:off x="838200" y="1599679"/>
            <a:ext cx="10515600" cy="1325563"/>
          </a:xfrm>
        </p:spPr>
        <p:txBody>
          <a:bodyPr>
            <a:normAutofit/>
          </a:bodyPr>
          <a:lstStyle/>
          <a:p>
            <a:r>
              <a:rPr lang="en-US" sz="2000" err="1"/>
              <a:t>Bioinks</a:t>
            </a:r>
            <a:r>
              <a:rPr lang="en-US" sz="2000"/>
              <a:t> → mimic extracellular matrix</a:t>
            </a:r>
            <a:endParaRPr lang="es-ES" sz="2000"/>
          </a:p>
          <a:p>
            <a:pPr lvl="2"/>
            <a:r>
              <a:rPr lang="en-US" sz="1800"/>
              <a:t>Print temperatures under physiological temperatures</a:t>
            </a:r>
            <a:endParaRPr lang="es-ES" sz="1800"/>
          </a:p>
          <a:p>
            <a:pPr lvl="2"/>
            <a:r>
              <a:rPr lang="en-US" sz="1800"/>
              <a:t>Mild cross-linking conditions</a:t>
            </a:r>
            <a:endParaRPr lang="es-ES" sz="1800"/>
          </a:p>
          <a:p>
            <a:pPr lvl="2"/>
            <a:r>
              <a:rPr lang="en-US" sz="1800"/>
              <a:t>Non-toxic</a:t>
            </a:r>
            <a:endParaRPr lang="es-ES_tradnl" sz="1800"/>
          </a:p>
        </p:txBody>
      </p:sp>
      <p:graphicFrame>
        <p:nvGraphicFramePr>
          <p:cNvPr id="10" name="Tabla 9">
            <a:extLst>
              <a:ext uri="{FF2B5EF4-FFF2-40B4-BE49-F238E27FC236}">
                <a16:creationId xmlns:a16="http://schemas.microsoft.com/office/drawing/2014/main" id="{E402B755-5A26-1F45-8757-D3F416AA88B2}"/>
              </a:ext>
            </a:extLst>
          </p:cNvPr>
          <p:cNvGraphicFramePr>
            <a:graphicFrameLocks noGrp="1"/>
          </p:cNvGraphicFramePr>
          <p:nvPr>
            <p:extLst>
              <p:ext uri="{D42A27DB-BD31-4B8C-83A1-F6EECF244321}">
                <p14:modId xmlns:p14="http://schemas.microsoft.com/office/powerpoint/2010/main" val="2155857838"/>
              </p:ext>
            </p:extLst>
          </p:nvPr>
        </p:nvGraphicFramePr>
        <p:xfrm>
          <a:off x="473528" y="2926037"/>
          <a:ext cx="11244943" cy="3683716"/>
        </p:xfrm>
        <a:graphic>
          <a:graphicData uri="http://schemas.openxmlformats.org/drawingml/2006/table">
            <a:tbl>
              <a:tblPr firstRow="1" bandRow="1">
                <a:tableStyleId>{5C22544A-7EE6-4342-B048-85BDC9FD1C3A}</a:tableStyleId>
              </a:tblPr>
              <a:tblGrid>
                <a:gridCol w="910145">
                  <a:extLst>
                    <a:ext uri="{9D8B030D-6E8A-4147-A177-3AD203B41FA5}">
                      <a16:colId xmlns:a16="http://schemas.microsoft.com/office/drawing/2014/main" val="1177815674"/>
                    </a:ext>
                  </a:extLst>
                </a:gridCol>
                <a:gridCol w="4587140">
                  <a:extLst>
                    <a:ext uri="{9D8B030D-6E8A-4147-A177-3AD203B41FA5}">
                      <a16:colId xmlns:a16="http://schemas.microsoft.com/office/drawing/2014/main" val="1296106540"/>
                    </a:ext>
                  </a:extLst>
                </a:gridCol>
                <a:gridCol w="1273629">
                  <a:extLst>
                    <a:ext uri="{9D8B030D-6E8A-4147-A177-3AD203B41FA5}">
                      <a16:colId xmlns:a16="http://schemas.microsoft.com/office/drawing/2014/main" val="1150246674"/>
                    </a:ext>
                  </a:extLst>
                </a:gridCol>
                <a:gridCol w="4474029">
                  <a:extLst>
                    <a:ext uri="{9D8B030D-6E8A-4147-A177-3AD203B41FA5}">
                      <a16:colId xmlns:a16="http://schemas.microsoft.com/office/drawing/2014/main" val="950191533"/>
                    </a:ext>
                  </a:extLst>
                </a:gridCol>
              </a:tblGrid>
              <a:tr h="387558">
                <a:tc gridSpan="2">
                  <a:txBody>
                    <a:bodyPr/>
                    <a:lstStyle/>
                    <a:p>
                      <a:pPr algn="ctr"/>
                      <a:r>
                        <a:rPr lang="es-ES_tradnl" sz="1800">
                          <a:effectLst/>
                        </a:rPr>
                        <a:t>Natural</a:t>
                      </a:r>
                      <a:endParaRPr lang="es-E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hMerge="1">
                  <a:txBody>
                    <a:bodyPr/>
                    <a:lstStyle/>
                    <a:p>
                      <a:endParaRPr lang="es-ES_tradnl"/>
                    </a:p>
                  </a:txBody>
                  <a:tcPr/>
                </a:tc>
                <a:tc gridSpan="2">
                  <a:txBody>
                    <a:bodyPr/>
                    <a:lstStyle/>
                    <a:p>
                      <a:pPr algn="ctr"/>
                      <a:r>
                        <a:rPr lang="es-ES_tradnl" sz="1800" err="1">
                          <a:effectLst/>
                        </a:rPr>
                        <a:t>Synthetic</a:t>
                      </a:r>
                      <a:endParaRPr lang="es-E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hMerge="1">
                  <a:txBody>
                    <a:bodyPr/>
                    <a:lstStyle/>
                    <a:p>
                      <a:endParaRPr lang="es-ES_tradnl"/>
                    </a:p>
                  </a:txBody>
                  <a:tcPr/>
                </a:tc>
                <a:extLst>
                  <a:ext uri="{0D108BD9-81ED-4DB2-BD59-A6C34878D82A}">
                    <a16:rowId xmlns:a16="http://schemas.microsoft.com/office/drawing/2014/main" val="3855478424"/>
                  </a:ext>
                </a:extLst>
              </a:tr>
              <a:tr h="1091494">
                <a:tc>
                  <a:txBody>
                    <a:bodyPr/>
                    <a:lstStyle/>
                    <a:p>
                      <a:pPr algn="ctr"/>
                      <a:r>
                        <a:rPr lang="es-ES_tradnl" sz="1400" b="1">
                          <a:effectLst/>
                        </a:rPr>
                        <a:t>Collagen</a:t>
                      </a:r>
                      <a:endParaRPr lang="es-E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171450" indent="-171450" algn="just">
                        <a:buFont typeface="Arial" panose="020B0604020202020204" pitchFamily="34" charset="0"/>
                        <a:buChar char="•"/>
                      </a:pPr>
                      <a:r>
                        <a:rPr lang="es-ES_tradnl" sz="1300">
                          <a:effectLst/>
                        </a:rPr>
                        <a:t>Important hydrophilic protein of ECM </a:t>
                      </a:r>
                      <a:r>
                        <a:rPr lang="en-US" sz="1300">
                          <a:effectLst/>
                        </a:rPr>
                        <a:t>→ high biocompatibility</a:t>
                      </a:r>
                      <a:endParaRPr lang="es-ES" sz="1300">
                        <a:effectLst/>
                      </a:endParaRPr>
                    </a:p>
                    <a:p>
                      <a:pPr marL="171450" indent="-171450" algn="just">
                        <a:buFont typeface="Arial" panose="020B0604020202020204" pitchFamily="34" charset="0"/>
                        <a:buChar char="•"/>
                      </a:pPr>
                      <a:r>
                        <a:rPr lang="es-ES_tradnl" sz="1300">
                          <a:effectLst/>
                        </a:rPr>
                        <a:t>Integrin-binding domains </a:t>
                      </a:r>
                      <a:r>
                        <a:rPr lang="en-US" sz="1300">
                          <a:effectLst/>
                        </a:rPr>
                        <a:t>→</a:t>
                      </a:r>
                      <a:r>
                        <a:rPr lang="es-ES_tradnl" sz="1300">
                          <a:effectLst/>
                        </a:rPr>
                        <a:t> cell-adhesion</a:t>
                      </a:r>
                      <a:endParaRPr lang="es-ES" sz="1300">
                        <a:effectLst/>
                      </a:endParaRPr>
                    </a:p>
                    <a:p>
                      <a:pPr marL="171450" indent="-171450" algn="just">
                        <a:buFont typeface="Arial" panose="020B0604020202020204" pitchFamily="34" charset="0"/>
                        <a:buChar char="•"/>
                      </a:pPr>
                      <a:r>
                        <a:rPr lang="es-ES_tradnl" sz="1300">
                          <a:effectLst/>
                        </a:rPr>
                        <a:t>Mechanical instability at physiological temperatures</a:t>
                      </a:r>
                      <a:endParaRPr lang="es-E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gn="ctr"/>
                      <a:r>
                        <a:rPr lang="es-ES_tradnl" sz="1400" b="1">
                          <a:effectLst/>
                        </a:rPr>
                        <a:t>Polyethylene glycol (PEG)</a:t>
                      </a:r>
                      <a:endParaRPr lang="es-E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171450" lvl="0" indent="-171450" algn="just">
                        <a:buFont typeface="Arial" panose="020B0604020202020204" pitchFamily="34" charset="0"/>
                        <a:buChar char="•"/>
                      </a:pPr>
                      <a:r>
                        <a:rPr lang="es-ES_tradnl" sz="1300">
                          <a:effectLst/>
                        </a:rPr>
                        <a:t>Variable </a:t>
                      </a:r>
                      <a:r>
                        <a:rPr lang="es-ES_tradnl" sz="1300" err="1">
                          <a:effectLst/>
                        </a:rPr>
                        <a:t>chain</a:t>
                      </a:r>
                      <a:r>
                        <a:rPr lang="es-ES_tradnl" sz="1300">
                          <a:effectLst/>
                        </a:rPr>
                        <a:t> </a:t>
                      </a:r>
                      <a:r>
                        <a:rPr lang="es-ES_tradnl" sz="1300" err="1">
                          <a:effectLst/>
                        </a:rPr>
                        <a:t>length</a:t>
                      </a:r>
                      <a:r>
                        <a:rPr lang="es-ES_tradnl" sz="1300">
                          <a:effectLst/>
                        </a:rPr>
                        <a:t> + </a:t>
                      </a:r>
                      <a:r>
                        <a:rPr lang="es-ES_tradnl" sz="1300" err="1">
                          <a:effectLst/>
                        </a:rPr>
                        <a:t>structure</a:t>
                      </a:r>
                      <a:r>
                        <a:rPr lang="es-ES_tradnl" sz="1300">
                          <a:effectLst/>
                        </a:rPr>
                        <a:t> (linear, </a:t>
                      </a:r>
                      <a:r>
                        <a:rPr lang="es-ES_tradnl" sz="1300" err="1">
                          <a:effectLst/>
                        </a:rPr>
                        <a:t>branched</a:t>
                      </a:r>
                      <a:r>
                        <a:rPr lang="es-ES_tradnl" sz="1300">
                          <a:effectLst/>
                        </a:rPr>
                        <a:t>)</a:t>
                      </a:r>
                      <a:endParaRPr lang="es-ES" sz="1300">
                        <a:effectLst/>
                      </a:endParaRPr>
                    </a:p>
                    <a:p>
                      <a:pPr marL="171450" lvl="0" indent="-171450" algn="just">
                        <a:buFont typeface="Arial" panose="020B0604020202020204" pitchFamily="34" charset="0"/>
                        <a:buChar char="•"/>
                      </a:pPr>
                      <a:r>
                        <a:rPr lang="es-ES_tradnl" sz="1300" err="1">
                          <a:effectLst/>
                        </a:rPr>
                        <a:t>Strong</a:t>
                      </a:r>
                      <a:r>
                        <a:rPr lang="es-ES_tradnl" sz="1300">
                          <a:effectLst/>
                        </a:rPr>
                        <a:t> </a:t>
                      </a:r>
                      <a:r>
                        <a:rPr lang="es-ES_tradnl" sz="1300" err="1">
                          <a:effectLst/>
                        </a:rPr>
                        <a:t>mechanical</a:t>
                      </a:r>
                      <a:r>
                        <a:rPr lang="es-ES_tradnl" sz="1300">
                          <a:effectLst/>
                        </a:rPr>
                        <a:t> </a:t>
                      </a:r>
                      <a:r>
                        <a:rPr lang="es-ES_tradnl" sz="1300" err="1">
                          <a:effectLst/>
                        </a:rPr>
                        <a:t>properties</a:t>
                      </a:r>
                      <a:endParaRPr lang="es-ES" sz="1300">
                        <a:effectLst/>
                      </a:endParaRPr>
                    </a:p>
                    <a:p>
                      <a:pPr marL="171450" lvl="0" indent="-171450" algn="just">
                        <a:buFont typeface="Arial" panose="020B0604020202020204" pitchFamily="34" charset="0"/>
                        <a:buChar char="•"/>
                      </a:pPr>
                      <a:r>
                        <a:rPr lang="es-ES_tradnl" sz="1300">
                          <a:effectLst/>
                        </a:rPr>
                        <a:t>Non-</a:t>
                      </a:r>
                      <a:r>
                        <a:rPr lang="es-ES_tradnl" sz="1300" err="1">
                          <a:effectLst/>
                        </a:rPr>
                        <a:t>cytotoxic</a:t>
                      </a:r>
                      <a:r>
                        <a:rPr lang="es-ES_tradnl" sz="1300">
                          <a:effectLst/>
                        </a:rPr>
                        <a:t>, </a:t>
                      </a:r>
                      <a:r>
                        <a:rPr lang="es-ES_tradnl" sz="1300" err="1">
                          <a:effectLst/>
                        </a:rPr>
                        <a:t>but</a:t>
                      </a:r>
                      <a:r>
                        <a:rPr lang="es-ES_tradnl" sz="1300">
                          <a:effectLst/>
                        </a:rPr>
                        <a:t> </a:t>
                      </a:r>
                      <a:r>
                        <a:rPr lang="es-ES_tradnl" sz="1300" err="1">
                          <a:effectLst/>
                        </a:rPr>
                        <a:t>bioinert</a:t>
                      </a:r>
                      <a:r>
                        <a:rPr lang="es-ES_tradnl" sz="1300">
                          <a:effectLst/>
                        </a:rPr>
                        <a:t> (</a:t>
                      </a:r>
                      <a:r>
                        <a:rPr lang="es-ES_tradnl" sz="1300" err="1">
                          <a:effectLst/>
                        </a:rPr>
                        <a:t>needs</a:t>
                      </a:r>
                      <a:r>
                        <a:rPr lang="es-ES_tradnl" sz="1300">
                          <a:effectLst/>
                        </a:rPr>
                        <a:t> to be </a:t>
                      </a:r>
                      <a:r>
                        <a:rPr lang="es-ES_tradnl" sz="1300" err="1">
                          <a:effectLst/>
                        </a:rPr>
                        <a:t>combined</a:t>
                      </a:r>
                      <a:r>
                        <a:rPr lang="es-ES_tradnl" sz="1300">
                          <a:effectLst/>
                        </a:rPr>
                        <a:t> </a:t>
                      </a:r>
                      <a:r>
                        <a:rPr lang="es-ES_tradnl" sz="1300" err="1">
                          <a:effectLst/>
                        </a:rPr>
                        <a:t>with</a:t>
                      </a:r>
                      <a:r>
                        <a:rPr lang="es-ES_tradnl" sz="1300">
                          <a:effectLst/>
                        </a:rPr>
                        <a:t> </a:t>
                      </a:r>
                      <a:r>
                        <a:rPr lang="es-ES_tradnl" sz="1300" err="1">
                          <a:effectLst/>
                        </a:rPr>
                        <a:t>bioactive</a:t>
                      </a:r>
                      <a:r>
                        <a:rPr lang="es-ES_tradnl" sz="1300">
                          <a:effectLst/>
                        </a:rPr>
                        <a:t> </a:t>
                      </a:r>
                      <a:r>
                        <a:rPr lang="es-ES_tradnl" sz="1300" err="1">
                          <a:effectLst/>
                        </a:rPr>
                        <a:t>materials</a:t>
                      </a:r>
                      <a:r>
                        <a:rPr lang="es-ES_tradnl" sz="1300">
                          <a:effectLst/>
                        </a:rPr>
                        <a:t>)</a:t>
                      </a:r>
                      <a:endParaRPr lang="es-E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79493334"/>
                  </a:ext>
                </a:extLst>
              </a:tr>
              <a:tr h="1113170">
                <a:tc>
                  <a:txBody>
                    <a:bodyPr/>
                    <a:lstStyle/>
                    <a:p>
                      <a:pPr algn="ctr"/>
                      <a:r>
                        <a:rPr lang="es-ES_tradnl" sz="1400" b="1">
                          <a:effectLst/>
                        </a:rPr>
                        <a:t>Gelatin</a:t>
                      </a:r>
                      <a:endParaRPr lang="es-E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171450" indent="-171450" algn="just">
                        <a:buFont typeface="Arial" panose="020B0604020202020204" pitchFamily="34" charset="0"/>
                        <a:buChar char="•"/>
                      </a:pPr>
                      <a:r>
                        <a:rPr lang="es-ES_tradnl" sz="1300">
                          <a:effectLst/>
                        </a:rPr>
                        <a:t>Denaturation of collagen</a:t>
                      </a:r>
                      <a:r>
                        <a:rPr lang="en-US" sz="1300">
                          <a:effectLst/>
                        </a:rPr>
                        <a:t> → biocompatibility</a:t>
                      </a:r>
                      <a:endParaRPr lang="es-ES" sz="1300">
                        <a:effectLst/>
                      </a:endParaRPr>
                    </a:p>
                    <a:p>
                      <a:pPr marL="171450" indent="-171450" algn="just">
                        <a:buFont typeface="Arial" panose="020B0604020202020204" pitchFamily="34" charset="0"/>
                        <a:buChar char="•"/>
                      </a:pPr>
                      <a:r>
                        <a:rPr lang="es-ES_tradnl" sz="1300">
                          <a:effectLst/>
                        </a:rPr>
                        <a:t>Thermosensitive: forms hydrogel at low temperatures</a:t>
                      </a:r>
                      <a:endParaRPr lang="es-ES" sz="1300">
                        <a:effectLst/>
                      </a:endParaRPr>
                    </a:p>
                    <a:p>
                      <a:pPr marL="171450" indent="-171450" algn="just">
                        <a:buFont typeface="Arial" panose="020B0604020202020204" pitchFamily="34" charset="0"/>
                        <a:buChar char="•"/>
                      </a:pPr>
                      <a:r>
                        <a:rPr lang="es-ES_tradnl" sz="1300">
                          <a:effectLst/>
                        </a:rPr>
                        <a:t>Modified versions cross-linked by UV light </a:t>
                      </a:r>
                      <a:br>
                        <a:rPr lang="es-ES_tradnl" sz="1300">
                          <a:effectLst/>
                        </a:rPr>
                      </a:br>
                      <a:r>
                        <a:rPr lang="es-ES_tradnl" sz="1300">
                          <a:effectLst/>
                        </a:rPr>
                        <a:t>(Gelatin Methacryloyl)</a:t>
                      </a:r>
                      <a:endParaRPr lang="es-E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gn="ctr"/>
                      <a:r>
                        <a:rPr lang="es-ES_tradnl" sz="1400" b="1">
                          <a:effectLst/>
                        </a:rPr>
                        <a:t>Pluronic</a:t>
                      </a:r>
                      <a:endParaRPr lang="es-E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171450" lvl="0" indent="-171450" algn="just">
                        <a:buFont typeface="Arial" panose="020B0604020202020204" pitchFamily="34" charset="0"/>
                        <a:buChar char="•"/>
                      </a:pPr>
                      <a:r>
                        <a:rPr lang="es-ES_tradnl" sz="1300" err="1">
                          <a:effectLst/>
                        </a:rPr>
                        <a:t>Poloxamer</a:t>
                      </a:r>
                      <a:r>
                        <a:rPr lang="es-ES_tradnl" sz="1300">
                          <a:effectLst/>
                        </a:rPr>
                        <a:t>, </a:t>
                      </a:r>
                      <a:r>
                        <a:rPr lang="es-ES_tradnl" sz="1300" err="1">
                          <a:effectLst/>
                        </a:rPr>
                        <a:t>used</a:t>
                      </a:r>
                      <a:r>
                        <a:rPr lang="es-ES_tradnl" sz="1300">
                          <a:effectLst/>
                        </a:rPr>
                        <a:t> as sacrificial </a:t>
                      </a:r>
                      <a:r>
                        <a:rPr lang="es-ES_tradnl" sz="1300" err="1">
                          <a:effectLst/>
                        </a:rPr>
                        <a:t>structure</a:t>
                      </a:r>
                      <a:r>
                        <a:rPr lang="es-ES_tradnl" sz="1300">
                          <a:effectLst/>
                        </a:rPr>
                        <a:t> (</a:t>
                      </a:r>
                      <a:r>
                        <a:rPr lang="es-ES_tradnl" sz="1300" err="1">
                          <a:effectLst/>
                        </a:rPr>
                        <a:t>washed</a:t>
                      </a:r>
                      <a:r>
                        <a:rPr lang="es-ES_tradnl" sz="1300">
                          <a:effectLst/>
                        </a:rPr>
                        <a:t> </a:t>
                      </a:r>
                      <a:r>
                        <a:rPr lang="es-ES_tradnl" sz="1300" err="1">
                          <a:effectLst/>
                        </a:rPr>
                        <a:t>away</a:t>
                      </a:r>
                      <a:r>
                        <a:rPr lang="es-ES_tradnl" sz="1300">
                          <a:effectLst/>
                        </a:rPr>
                        <a:t>)</a:t>
                      </a:r>
                      <a:endParaRPr lang="es-ES" sz="1300">
                        <a:effectLst/>
                      </a:endParaRPr>
                    </a:p>
                    <a:p>
                      <a:pPr marL="171450" lvl="0" indent="-171450" algn="just">
                        <a:buFont typeface="Arial" panose="020B0604020202020204" pitchFamily="34" charset="0"/>
                        <a:buChar char="•"/>
                      </a:pPr>
                      <a:r>
                        <a:rPr lang="es-ES_tradnl" sz="1300" err="1">
                          <a:effectLst/>
                        </a:rPr>
                        <a:t>Biocompatibility</a:t>
                      </a:r>
                      <a:r>
                        <a:rPr lang="es-ES_tradnl" sz="1300">
                          <a:effectLst/>
                        </a:rPr>
                        <a:t> </a:t>
                      </a:r>
                      <a:r>
                        <a:rPr lang="es-ES_tradnl" sz="1300" err="1">
                          <a:effectLst/>
                        </a:rPr>
                        <a:t>not</a:t>
                      </a:r>
                      <a:r>
                        <a:rPr lang="es-ES_tradnl" sz="1300">
                          <a:effectLst/>
                        </a:rPr>
                        <a:t> </a:t>
                      </a:r>
                      <a:r>
                        <a:rPr lang="es-ES_tradnl" sz="1300" err="1">
                          <a:effectLst/>
                        </a:rPr>
                        <a:t>enough</a:t>
                      </a:r>
                      <a:r>
                        <a:rPr lang="es-ES_tradnl" sz="1300">
                          <a:effectLst/>
                        </a:rPr>
                        <a:t> </a:t>
                      </a:r>
                      <a:r>
                        <a:rPr lang="es-ES_tradnl" sz="1300" err="1">
                          <a:effectLst/>
                        </a:rPr>
                        <a:t>for</a:t>
                      </a:r>
                      <a:r>
                        <a:rPr lang="es-ES_tradnl" sz="1300">
                          <a:effectLst/>
                        </a:rPr>
                        <a:t> </a:t>
                      </a:r>
                      <a:r>
                        <a:rPr lang="es-ES_tradnl" sz="1300" err="1">
                          <a:effectLst/>
                        </a:rPr>
                        <a:t>long-term</a:t>
                      </a:r>
                      <a:r>
                        <a:rPr lang="es-ES_tradnl" sz="1300">
                          <a:effectLst/>
                        </a:rPr>
                        <a:t> </a:t>
                      </a:r>
                      <a:r>
                        <a:rPr lang="es-ES_tradnl" sz="1300" err="1">
                          <a:effectLst/>
                        </a:rPr>
                        <a:t>cell-survival</a:t>
                      </a:r>
                      <a:endParaRPr lang="es-E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89224317"/>
                  </a:ext>
                </a:extLst>
              </a:tr>
              <a:tr h="1091494">
                <a:tc>
                  <a:txBody>
                    <a:bodyPr/>
                    <a:lstStyle/>
                    <a:p>
                      <a:pPr algn="ctr"/>
                      <a:r>
                        <a:rPr lang="es-ES_tradnl" sz="1400" b="1">
                          <a:effectLst/>
                        </a:rPr>
                        <a:t>Alginate</a:t>
                      </a:r>
                      <a:endParaRPr lang="es-E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171450" indent="-171450" algn="just">
                        <a:buFont typeface="Arial" panose="020B0604020202020204" pitchFamily="34" charset="0"/>
                        <a:buChar char="•"/>
                      </a:pPr>
                      <a:r>
                        <a:rPr lang="es-ES_tradnl" sz="1300">
                          <a:effectLst/>
                        </a:rPr>
                        <a:t>Anionic polysaccharide from brown seaweed</a:t>
                      </a:r>
                      <a:endParaRPr lang="es-ES" sz="1300">
                        <a:effectLst/>
                      </a:endParaRPr>
                    </a:p>
                    <a:p>
                      <a:pPr marL="171450" indent="-171450" algn="just">
                        <a:buFont typeface="Arial" panose="020B0604020202020204" pitchFamily="34" charset="0"/>
                        <a:buChar char="•"/>
                      </a:pPr>
                      <a:r>
                        <a:rPr lang="es-ES_tradnl" sz="1300">
                          <a:effectLst/>
                        </a:rPr>
                        <a:t>Biocompatible, not cytoxic, fast and mild gelation process</a:t>
                      </a:r>
                      <a:endParaRPr lang="es-ES" sz="1300">
                        <a:effectLst/>
                      </a:endParaRPr>
                    </a:p>
                    <a:p>
                      <a:pPr marL="171450" indent="-171450" algn="just">
                        <a:buFont typeface="Arial" panose="020B0604020202020204" pitchFamily="34" charset="0"/>
                        <a:buChar char="•"/>
                      </a:pPr>
                      <a:r>
                        <a:rPr lang="es-ES_tradnl" sz="1300">
                          <a:effectLst/>
                        </a:rPr>
                        <a:t>Cross-linked with divalent cations</a:t>
                      </a:r>
                      <a:endParaRPr lang="es-E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algn="ctr"/>
                      <a:r>
                        <a:rPr lang="es-ES_tradnl" sz="1400" b="1">
                          <a:effectLst/>
                        </a:rPr>
                        <a:t>Polyvinyl-pyrrolidone (PVP)</a:t>
                      </a:r>
                      <a:endParaRPr lang="es-E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171450" lvl="0" indent="-171450" algn="just">
                        <a:buFont typeface="Arial" panose="020B0604020202020204" pitchFamily="34" charset="0"/>
                        <a:buChar char="•"/>
                      </a:pPr>
                      <a:r>
                        <a:rPr lang="es-ES" sz="1300" err="1">
                          <a:effectLst/>
                        </a:rPr>
                        <a:t>Nonionic</a:t>
                      </a:r>
                      <a:r>
                        <a:rPr lang="es-ES" sz="1300">
                          <a:effectLst/>
                        </a:rPr>
                        <a:t> </a:t>
                      </a:r>
                      <a:r>
                        <a:rPr lang="es-ES" sz="1300" err="1">
                          <a:effectLst/>
                        </a:rPr>
                        <a:t>amorphous</a:t>
                      </a:r>
                      <a:r>
                        <a:rPr lang="es-ES" sz="1300">
                          <a:effectLst/>
                        </a:rPr>
                        <a:t> </a:t>
                      </a:r>
                      <a:r>
                        <a:rPr lang="es-ES" sz="1300" err="1">
                          <a:effectLst/>
                        </a:rPr>
                        <a:t>polymer</a:t>
                      </a:r>
                      <a:endParaRPr lang="es-ES" sz="1300">
                        <a:effectLst/>
                      </a:endParaRPr>
                    </a:p>
                    <a:p>
                      <a:pPr marL="171450" lvl="0" indent="-171450" algn="just">
                        <a:buFont typeface="Arial" panose="020B0604020202020204" pitchFamily="34" charset="0"/>
                        <a:buChar char="•"/>
                      </a:pPr>
                      <a:r>
                        <a:rPr lang="es-ES" sz="1300">
                          <a:effectLst/>
                        </a:rPr>
                        <a:t>Non-</a:t>
                      </a:r>
                      <a:r>
                        <a:rPr lang="es-ES" sz="1300" err="1">
                          <a:effectLst/>
                        </a:rPr>
                        <a:t>toxic</a:t>
                      </a:r>
                      <a:r>
                        <a:rPr lang="es-ES" sz="1300">
                          <a:effectLst/>
                        </a:rPr>
                        <a:t>, </a:t>
                      </a:r>
                      <a:r>
                        <a:rPr lang="es-ES" sz="1300" err="1">
                          <a:effectLst/>
                        </a:rPr>
                        <a:t>water</a:t>
                      </a:r>
                      <a:r>
                        <a:rPr lang="es-ES" sz="1300">
                          <a:effectLst/>
                        </a:rPr>
                        <a:t>-soluble</a:t>
                      </a:r>
                    </a:p>
                    <a:p>
                      <a:pPr marL="171450" lvl="0" indent="-171450" algn="just">
                        <a:buFont typeface="Arial" panose="020B0604020202020204" pitchFamily="34" charset="0"/>
                        <a:buChar char="•"/>
                      </a:pPr>
                      <a:r>
                        <a:rPr lang="es-ES" sz="1300" err="1">
                          <a:effectLst/>
                        </a:rPr>
                        <a:t>Composite</a:t>
                      </a:r>
                      <a:r>
                        <a:rPr lang="es-ES" sz="1300">
                          <a:effectLst/>
                        </a:rPr>
                        <a:t> </a:t>
                      </a:r>
                      <a:r>
                        <a:rPr lang="es-ES" sz="1300" err="1">
                          <a:effectLst/>
                        </a:rPr>
                        <a:t>scaffolds</a:t>
                      </a:r>
                      <a:r>
                        <a:rPr lang="es-ES" sz="1300">
                          <a:effectLst/>
                        </a:rPr>
                        <a:t> </a:t>
                      </a:r>
                      <a:r>
                        <a:rPr lang="es-ES" sz="1300" err="1">
                          <a:effectLst/>
                        </a:rPr>
                        <a:t>with</a:t>
                      </a:r>
                      <a:r>
                        <a:rPr lang="es-ES" sz="1300">
                          <a:effectLst/>
                        </a:rPr>
                        <a:t> </a:t>
                      </a:r>
                      <a:r>
                        <a:rPr lang="es-ES" sz="1300" err="1">
                          <a:effectLst/>
                        </a:rPr>
                        <a:t>Polycaprolactone</a:t>
                      </a:r>
                      <a:r>
                        <a:rPr lang="es-ES" sz="1300">
                          <a:effectLst/>
                        </a:rPr>
                        <a:t> </a:t>
                      </a:r>
                      <a:br>
                        <a:rPr lang="es-ES" sz="1300">
                          <a:effectLst/>
                        </a:rPr>
                      </a:br>
                      <a:r>
                        <a:rPr lang="en-US" sz="1300">
                          <a:effectLst/>
                        </a:rPr>
                        <a:t>→</a:t>
                      </a:r>
                      <a:r>
                        <a:rPr lang="es-ES" sz="1300">
                          <a:effectLst/>
                        </a:rPr>
                        <a:t> </a:t>
                      </a:r>
                      <a:r>
                        <a:rPr lang="es-ES" sz="1300" err="1">
                          <a:effectLst/>
                        </a:rPr>
                        <a:t>high</a:t>
                      </a:r>
                      <a:r>
                        <a:rPr lang="es-ES" sz="1300">
                          <a:effectLst/>
                        </a:rPr>
                        <a:t> </a:t>
                      </a:r>
                      <a:r>
                        <a:rPr lang="es-ES" sz="1300" err="1">
                          <a:effectLst/>
                        </a:rPr>
                        <a:t>cell</a:t>
                      </a:r>
                      <a:r>
                        <a:rPr lang="es-ES" sz="1300">
                          <a:effectLst/>
                        </a:rPr>
                        <a:t> </a:t>
                      </a:r>
                      <a:r>
                        <a:rPr lang="es-ES" sz="1300" err="1">
                          <a:effectLst/>
                        </a:rPr>
                        <a:t>biocompatibility</a:t>
                      </a:r>
                      <a:endParaRPr lang="es-ES"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26052986"/>
                  </a:ext>
                </a:extLst>
              </a:tr>
            </a:tbl>
          </a:graphicData>
        </a:graphic>
      </p:graphicFrame>
      <p:pic>
        <p:nvPicPr>
          <p:cNvPr id="12" name="Audio 11">
            <a:hlinkClick r:id="" action="ppaction://media"/>
            <a:extLst>
              <a:ext uri="{FF2B5EF4-FFF2-40B4-BE49-F238E27FC236}">
                <a16:creationId xmlns:a16="http://schemas.microsoft.com/office/drawing/2014/main" id="{5D84D7A4-AACB-BA4E-9D8C-FA316775E2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
        <p:nvSpPr>
          <p:cNvPr id="4" name="Rectángulo 3">
            <a:extLst>
              <a:ext uri="{FF2B5EF4-FFF2-40B4-BE49-F238E27FC236}">
                <a16:creationId xmlns:a16="http://schemas.microsoft.com/office/drawing/2014/main" id="{947D9DEE-B1C5-CF4D-9252-AD1D8D213529}"/>
              </a:ext>
            </a:extLst>
          </p:cNvPr>
          <p:cNvSpPr/>
          <p:nvPr/>
        </p:nvSpPr>
        <p:spPr>
          <a:xfrm>
            <a:off x="0" y="6423493"/>
            <a:ext cx="5367175" cy="430887"/>
          </a:xfrm>
          <a:prstGeom prst="rect">
            <a:avLst/>
          </a:prstGeom>
        </p:spPr>
        <p:txBody>
          <a:bodyPr wrap="none">
            <a:spAutoFit/>
          </a:bodyPr>
          <a:lstStyle/>
          <a:p>
            <a:r>
              <a:rPr lang="es-ES" sz="1100" err="1"/>
              <a:t>Gungor-Ozkerim</a:t>
            </a:r>
            <a:r>
              <a:rPr lang="es-ES" sz="1100"/>
              <a:t>, S.P. et al. (2018). </a:t>
            </a:r>
            <a:r>
              <a:rPr lang="es-ES" sz="1100" err="1">
                <a:latin typeface="arial" panose="020B0604020202020204" pitchFamily="34" charset="0"/>
              </a:rPr>
              <a:t>Bioinks</a:t>
            </a:r>
            <a:r>
              <a:rPr lang="es-ES" sz="1100">
                <a:latin typeface="arial" panose="020B0604020202020204" pitchFamily="34" charset="0"/>
              </a:rPr>
              <a:t> </a:t>
            </a:r>
            <a:r>
              <a:rPr lang="es-ES" sz="1100" err="1">
                <a:latin typeface="arial" panose="020B0604020202020204" pitchFamily="34" charset="0"/>
              </a:rPr>
              <a:t>for</a:t>
            </a:r>
            <a:r>
              <a:rPr lang="es-ES" sz="1100">
                <a:latin typeface="arial" panose="020B0604020202020204" pitchFamily="34" charset="0"/>
              </a:rPr>
              <a:t> 3D </a:t>
            </a:r>
            <a:r>
              <a:rPr lang="es-ES" sz="1100" err="1">
                <a:latin typeface="arial" panose="020B0604020202020204" pitchFamily="34" charset="0"/>
              </a:rPr>
              <a:t>bioprinting</a:t>
            </a:r>
            <a:r>
              <a:rPr lang="es-ES" sz="1100">
                <a:latin typeface="arial" panose="020B0604020202020204" pitchFamily="34" charset="0"/>
              </a:rPr>
              <a:t>: </a:t>
            </a:r>
            <a:r>
              <a:rPr lang="es-ES" sz="1100" err="1">
                <a:latin typeface="arial" panose="020B0604020202020204" pitchFamily="34" charset="0"/>
              </a:rPr>
              <a:t>an</a:t>
            </a:r>
            <a:r>
              <a:rPr lang="es-ES" sz="1100">
                <a:latin typeface="arial" panose="020B0604020202020204" pitchFamily="34" charset="0"/>
              </a:rPr>
              <a:t> </a:t>
            </a:r>
            <a:r>
              <a:rPr lang="es-ES" sz="1100" err="1">
                <a:latin typeface="arial" panose="020B0604020202020204" pitchFamily="34" charset="0"/>
              </a:rPr>
              <a:t>overview</a:t>
            </a:r>
            <a:endParaRPr lang="es-ES" sz="1100">
              <a:latin typeface="arial" panose="020B0604020202020204" pitchFamily="34" charset="0"/>
            </a:endParaRPr>
          </a:p>
          <a:p>
            <a:r>
              <a:rPr lang="es-ES" sz="1100" err="1"/>
              <a:t>Benwood</a:t>
            </a:r>
            <a:r>
              <a:rPr lang="es-ES" sz="1100"/>
              <a:t>, C. et al (2021). Natural </a:t>
            </a:r>
            <a:r>
              <a:rPr lang="es-ES" sz="1100" err="1"/>
              <a:t>Biomaterials</a:t>
            </a:r>
            <a:r>
              <a:rPr lang="es-ES" sz="1100"/>
              <a:t> and </a:t>
            </a:r>
            <a:r>
              <a:rPr lang="es-ES" sz="1100" err="1"/>
              <a:t>Their</a:t>
            </a:r>
            <a:r>
              <a:rPr lang="es-ES" sz="1100"/>
              <a:t> Use as </a:t>
            </a:r>
            <a:r>
              <a:rPr lang="es-ES" sz="1100" err="1"/>
              <a:t>Bioinks</a:t>
            </a:r>
            <a:r>
              <a:rPr lang="es-ES" sz="1100"/>
              <a:t> </a:t>
            </a:r>
            <a:r>
              <a:rPr lang="es-ES" sz="1100" err="1"/>
              <a:t>for</a:t>
            </a:r>
            <a:r>
              <a:rPr lang="es-ES" sz="1100"/>
              <a:t> </a:t>
            </a:r>
            <a:r>
              <a:rPr lang="es-ES" sz="1100" err="1"/>
              <a:t>Printing</a:t>
            </a:r>
            <a:r>
              <a:rPr lang="es-ES" sz="1100"/>
              <a:t> </a:t>
            </a:r>
            <a:r>
              <a:rPr lang="es-ES" sz="1100" err="1"/>
              <a:t>Tissues</a:t>
            </a:r>
            <a:endParaRPr lang="es-ES" sz="1100"/>
          </a:p>
        </p:txBody>
      </p:sp>
    </p:spTree>
    <p:extLst>
      <p:ext uri="{BB962C8B-B14F-4D97-AF65-F5344CB8AC3E}">
        <p14:creationId xmlns:p14="http://schemas.microsoft.com/office/powerpoint/2010/main" val="216006858"/>
      </p:ext>
    </p:extLst>
  </p:cSld>
  <p:clrMapOvr>
    <a:masterClrMapping/>
  </p:clrMapOvr>
  <mc:AlternateContent xmlns:mc="http://schemas.openxmlformats.org/markup-compatibility/2006" xmlns:p14="http://schemas.microsoft.com/office/powerpoint/2010/main">
    <mc:Choice Requires="p14">
      <p:transition spd="slow" p14:dur="2000" advTm="112640"/>
    </mc:Choice>
    <mc:Fallback xmlns="">
      <p:transition spd="slow" advTm="112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3">
            <a:extLst>
              <a:ext uri="{FF2B5EF4-FFF2-40B4-BE49-F238E27FC236}">
                <a16:creationId xmlns:a16="http://schemas.microsoft.com/office/drawing/2014/main" id="{0F9B0792-E5B5-427D-99F4-86CF5B499AF9}"/>
              </a:ext>
            </a:extLst>
          </p:cNvPr>
          <p:cNvPicPr>
            <a:picLocks noChangeAspect="1"/>
          </p:cNvPicPr>
          <p:nvPr/>
        </p:nvPicPr>
        <p:blipFill rotWithShape="1">
          <a:blip r:embed="rId5">
            <a:extLst>
              <a:ext uri="{28A0092B-C50C-407E-A947-70E740481C1C}">
                <a14:useLocalDpi xmlns:a14="http://schemas.microsoft.com/office/drawing/2010/main" val="0"/>
              </a:ext>
            </a:extLst>
          </a:blip>
          <a:srcRect l="31148" t="8248" r="31738" b="19546"/>
          <a:stretch/>
        </p:blipFill>
        <p:spPr>
          <a:xfrm>
            <a:off x="3537987" y="3003126"/>
            <a:ext cx="3009883" cy="3572869"/>
          </a:xfrm>
          <a:prstGeom prst="rect">
            <a:avLst/>
          </a:prstGeom>
        </p:spPr>
      </p:pic>
      <p:pic>
        <p:nvPicPr>
          <p:cNvPr id="8" name="Imagen 4">
            <a:extLst>
              <a:ext uri="{FF2B5EF4-FFF2-40B4-BE49-F238E27FC236}">
                <a16:creationId xmlns:a16="http://schemas.microsoft.com/office/drawing/2014/main" id="{CE598C10-8CF9-4377-AB73-F2C9433FC40F}"/>
              </a:ext>
            </a:extLst>
          </p:cNvPr>
          <p:cNvPicPr>
            <a:picLocks noChangeAspect="1"/>
          </p:cNvPicPr>
          <p:nvPr/>
        </p:nvPicPr>
        <p:blipFill>
          <a:blip r:embed="rId6"/>
          <a:stretch>
            <a:fillRect/>
          </a:stretch>
        </p:blipFill>
        <p:spPr>
          <a:xfrm>
            <a:off x="799762" y="3681143"/>
            <a:ext cx="2842410" cy="2894853"/>
          </a:xfrm>
          <a:prstGeom prst="rect">
            <a:avLst/>
          </a:prstGeom>
        </p:spPr>
      </p:pic>
      <p:sp>
        <p:nvSpPr>
          <p:cNvPr id="2" name="Title 1">
            <a:extLst>
              <a:ext uri="{FF2B5EF4-FFF2-40B4-BE49-F238E27FC236}">
                <a16:creationId xmlns:a16="http://schemas.microsoft.com/office/drawing/2014/main" id="{3731FFC6-C216-4BBB-B9C8-688D4F0B1665}"/>
              </a:ext>
            </a:extLst>
          </p:cNvPr>
          <p:cNvSpPr>
            <a:spLocks noGrp="1"/>
          </p:cNvSpPr>
          <p:nvPr>
            <p:ph type="title"/>
          </p:nvPr>
        </p:nvSpPr>
        <p:spPr>
          <a:xfrm>
            <a:off x="647700" y="10996"/>
            <a:ext cx="10515600" cy="1325563"/>
          </a:xfrm>
        </p:spPr>
        <p:txBody>
          <a:bodyPr/>
          <a:lstStyle/>
          <a:p>
            <a:pPr algn="ctr"/>
            <a:r>
              <a:rPr lang="en-US" b="1"/>
              <a:t>3D structures </a:t>
            </a:r>
          </a:p>
        </p:txBody>
      </p:sp>
      <p:pic>
        <p:nvPicPr>
          <p:cNvPr id="4" name="Grafik 4" descr="Ein Bild, das Text enthält.&#10;&#10;Automatisch generierte Beschreibung">
            <a:extLst>
              <a:ext uri="{FF2B5EF4-FFF2-40B4-BE49-F238E27FC236}">
                <a16:creationId xmlns:a16="http://schemas.microsoft.com/office/drawing/2014/main" id="{CE8E0FF3-1759-478E-8321-D83ED6407FA3}"/>
              </a:ext>
            </a:extLst>
          </p:cNvPr>
          <p:cNvPicPr>
            <a:picLocks noGrp="1" noChangeAspect="1"/>
          </p:cNvPicPr>
          <p:nvPr>
            <p:ph idx="1"/>
          </p:nvPr>
        </p:nvPicPr>
        <p:blipFill>
          <a:blip r:embed="rId7"/>
          <a:stretch>
            <a:fillRect/>
          </a:stretch>
        </p:blipFill>
        <p:spPr>
          <a:xfrm>
            <a:off x="797545" y="1204794"/>
            <a:ext cx="2463781" cy="2514215"/>
          </a:xfrm>
          <a:prstGeom prst="rect">
            <a:avLst/>
          </a:prstGeom>
          <a:noFill/>
          <a:ln cap="flat">
            <a:noFill/>
          </a:ln>
        </p:spPr>
      </p:pic>
      <p:sp>
        <p:nvSpPr>
          <p:cNvPr id="5" name="Textfeld 4">
            <a:extLst>
              <a:ext uri="{FF2B5EF4-FFF2-40B4-BE49-F238E27FC236}">
                <a16:creationId xmlns:a16="http://schemas.microsoft.com/office/drawing/2014/main" id="{903908E8-C210-4F7C-BED8-FC951EA1CE94}"/>
              </a:ext>
            </a:extLst>
          </p:cNvPr>
          <p:cNvSpPr txBox="1"/>
          <p:nvPr/>
        </p:nvSpPr>
        <p:spPr>
          <a:xfrm>
            <a:off x="180795" y="860852"/>
            <a:ext cx="1823323" cy="584775"/>
          </a:xfrm>
          <a:prstGeom prst="rect">
            <a:avLst/>
          </a:prstGeom>
          <a:noFill/>
        </p:spPr>
        <p:txBody>
          <a:bodyPr wrap="square" lIns="91440" tIns="45720" rIns="91440" bIns="45720" rtlCol="0" anchor="t">
            <a:spAutoFit/>
          </a:bodyPr>
          <a:lstStyle/>
          <a:p>
            <a:pPr algn="ctr"/>
            <a:r>
              <a:rPr lang="en-US" sz="1600">
                <a:latin typeface="Calibri"/>
                <a:cs typeface="Arial"/>
              </a:rPr>
              <a:t>Tubes</a:t>
            </a:r>
            <a:r>
              <a:rPr lang="en-US" sz="1600">
                <a:effectLst/>
                <a:latin typeface="Calibri"/>
                <a:cs typeface="Arial"/>
              </a:rPr>
              <a:t> for renal tubular tissue</a:t>
            </a:r>
            <a:endParaRPr lang="en-US" sz="1600">
              <a:latin typeface="Calibri"/>
              <a:cs typeface="Arial"/>
            </a:endParaRPr>
          </a:p>
        </p:txBody>
      </p:sp>
      <p:pic>
        <p:nvPicPr>
          <p:cNvPr id="6" name="Picture 5" descr="A picture containing floor, orange&#10;&#10;Description automatically generated">
            <a:extLst>
              <a:ext uri="{FF2B5EF4-FFF2-40B4-BE49-F238E27FC236}">
                <a16:creationId xmlns:a16="http://schemas.microsoft.com/office/drawing/2014/main" id="{FD57AFB7-F3B7-3241-B45D-AD72DCAE1C4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50219" y="1259222"/>
            <a:ext cx="3484480" cy="2461298"/>
          </a:xfrm>
          <a:prstGeom prst="rect">
            <a:avLst/>
          </a:prstGeom>
        </p:spPr>
      </p:pic>
      <p:sp>
        <p:nvSpPr>
          <p:cNvPr id="7" name="Textfeld 4">
            <a:extLst>
              <a:ext uri="{FF2B5EF4-FFF2-40B4-BE49-F238E27FC236}">
                <a16:creationId xmlns:a16="http://schemas.microsoft.com/office/drawing/2014/main" id="{7C719B35-9220-E042-9383-73C355385964}"/>
              </a:ext>
            </a:extLst>
          </p:cNvPr>
          <p:cNvSpPr txBox="1"/>
          <p:nvPr/>
        </p:nvSpPr>
        <p:spPr>
          <a:xfrm>
            <a:off x="3274503" y="1210559"/>
            <a:ext cx="1974651" cy="338554"/>
          </a:xfrm>
          <a:prstGeom prst="rect">
            <a:avLst/>
          </a:prstGeom>
          <a:noFill/>
        </p:spPr>
        <p:txBody>
          <a:bodyPr wrap="square" rtlCol="0">
            <a:spAutoFit/>
          </a:bodyPr>
          <a:lstStyle/>
          <a:p>
            <a:pPr algn="ctr"/>
            <a:r>
              <a:rPr lang="en-US" sz="1600">
                <a:effectLst/>
                <a:latin typeface="Calibri"/>
                <a:cs typeface="Calibri"/>
              </a:rPr>
              <a:t>Bone and osteon</a:t>
            </a:r>
            <a:endParaRPr lang="en-US" sz="1600">
              <a:latin typeface="Calibri"/>
              <a:cs typeface="Calibri"/>
            </a:endParaRPr>
          </a:p>
        </p:txBody>
      </p:sp>
      <p:pic>
        <p:nvPicPr>
          <p:cNvPr id="3" name="Picture 7" descr="Diagram&#10;&#10;Description automatically generated">
            <a:extLst>
              <a:ext uri="{FF2B5EF4-FFF2-40B4-BE49-F238E27FC236}">
                <a16:creationId xmlns:a16="http://schemas.microsoft.com/office/drawing/2014/main" id="{60043FEB-B949-44EF-B5C8-E69241290E12}"/>
              </a:ext>
            </a:extLst>
          </p:cNvPr>
          <p:cNvPicPr>
            <a:picLocks noChangeAspect="1"/>
          </p:cNvPicPr>
          <p:nvPr/>
        </p:nvPicPr>
        <p:blipFill>
          <a:blip r:embed="rId9"/>
          <a:stretch>
            <a:fillRect/>
          </a:stretch>
        </p:blipFill>
        <p:spPr>
          <a:xfrm>
            <a:off x="6547870" y="652226"/>
            <a:ext cx="4905360" cy="3870457"/>
          </a:xfrm>
          <a:prstGeom prst="rect">
            <a:avLst/>
          </a:prstGeom>
        </p:spPr>
      </p:pic>
      <p:sp>
        <p:nvSpPr>
          <p:cNvPr id="9" name="CuadroTexto 4">
            <a:extLst>
              <a:ext uri="{FF2B5EF4-FFF2-40B4-BE49-F238E27FC236}">
                <a16:creationId xmlns:a16="http://schemas.microsoft.com/office/drawing/2014/main" id="{B10C2570-697E-4490-8C85-60F839CDC35C}"/>
              </a:ext>
            </a:extLst>
          </p:cNvPr>
          <p:cNvSpPr txBox="1"/>
          <p:nvPr/>
        </p:nvSpPr>
        <p:spPr>
          <a:xfrm>
            <a:off x="2266983" y="3818386"/>
            <a:ext cx="19886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cs typeface="Calibri"/>
              </a:rPr>
              <a:t>Blood vessel</a:t>
            </a:r>
          </a:p>
        </p:txBody>
      </p:sp>
      <p:sp>
        <p:nvSpPr>
          <p:cNvPr id="12" name="TextBox 11">
            <a:extLst>
              <a:ext uri="{FF2B5EF4-FFF2-40B4-BE49-F238E27FC236}">
                <a16:creationId xmlns:a16="http://schemas.microsoft.com/office/drawing/2014/main" id="{542BF7CA-884F-4C71-81C5-E72DD18B180C}"/>
              </a:ext>
            </a:extLst>
          </p:cNvPr>
          <p:cNvSpPr txBox="1"/>
          <p:nvPr/>
        </p:nvSpPr>
        <p:spPr>
          <a:xfrm>
            <a:off x="9095041" y="4522683"/>
            <a:ext cx="2358189" cy="369332"/>
          </a:xfrm>
          <a:prstGeom prst="rect">
            <a:avLst/>
          </a:prstGeom>
          <a:noFill/>
        </p:spPr>
        <p:txBody>
          <a:bodyPr wrap="square" rtlCol="0">
            <a:spAutoFit/>
          </a:bodyPr>
          <a:lstStyle/>
          <a:p>
            <a:pPr algn="ctr"/>
            <a:r>
              <a:rPr lang="en-US" sz="600"/>
              <a:t>https://www.researchgate.net/figure/Zonal-property-of-native-cartilage-and-current-3D-printing-approaches-for-cartilage_fig2_310784277</a:t>
            </a:r>
          </a:p>
        </p:txBody>
      </p:sp>
      <p:sp>
        <p:nvSpPr>
          <p:cNvPr id="13" name="Textfeld 12">
            <a:extLst>
              <a:ext uri="{FF2B5EF4-FFF2-40B4-BE49-F238E27FC236}">
                <a16:creationId xmlns:a16="http://schemas.microsoft.com/office/drawing/2014/main" id="{B75FF2C6-D9E4-4B2A-9309-4F2BD1345D90}"/>
              </a:ext>
            </a:extLst>
          </p:cNvPr>
          <p:cNvSpPr txBox="1"/>
          <p:nvPr/>
        </p:nvSpPr>
        <p:spPr>
          <a:xfrm>
            <a:off x="659172" y="3565485"/>
            <a:ext cx="2626462" cy="276999"/>
          </a:xfrm>
          <a:prstGeom prst="rect">
            <a:avLst/>
          </a:prstGeom>
          <a:noFill/>
        </p:spPr>
        <p:txBody>
          <a:bodyPr wrap="square" rtlCol="0">
            <a:spAutoFit/>
          </a:bodyPr>
          <a:lstStyle/>
          <a:p>
            <a:pPr algn="ctr"/>
            <a:r>
              <a:rPr lang="de-DE" sz="600"/>
              <a:t>Renal </a:t>
            </a:r>
            <a:r>
              <a:rPr lang="de-DE" sz="600" err="1"/>
              <a:t>tissue</a:t>
            </a:r>
            <a:r>
              <a:rPr lang="de-DE" sz="600"/>
              <a:t>: </a:t>
            </a:r>
            <a:r>
              <a:rPr lang="en-US" sz="600"/>
              <a:t>Singh, N. K. et al. (2020). Three-dimensional cell-printing of advanced renal tubular tissue analogue.</a:t>
            </a:r>
          </a:p>
        </p:txBody>
      </p:sp>
      <p:sp>
        <p:nvSpPr>
          <p:cNvPr id="15" name="TextBox 14">
            <a:extLst>
              <a:ext uri="{FF2B5EF4-FFF2-40B4-BE49-F238E27FC236}">
                <a16:creationId xmlns:a16="http://schemas.microsoft.com/office/drawing/2014/main" id="{5EFE3063-0166-416B-9A39-27D9844E1CC7}"/>
              </a:ext>
            </a:extLst>
          </p:cNvPr>
          <p:cNvSpPr txBox="1"/>
          <p:nvPr/>
        </p:nvSpPr>
        <p:spPr>
          <a:xfrm>
            <a:off x="6766861" y="4522683"/>
            <a:ext cx="2184525" cy="276999"/>
          </a:xfrm>
          <a:prstGeom prst="rect">
            <a:avLst/>
          </a:prstGeom>
          <a:noFill/>
        </p:spPr>
        <p:txBody>
          <a:bodyPr wrap="square">
            <a:spAutoFit/>
          </a:bodyPr>
          <a:lstStyle/>
          <a:p>
            <a:pPr algn="ctr"/>
            <a:r>
              <a:rPr lang="en-US" sz="600"/>
              <a:t>https://www.sciencedirect.com/science/article/pii/B9780081011034000181</a:t>
            </a:r>
          </a:p>
        </p:txBody>
      </p:sp>
      <p:pic>
        <p:nvPicPr>
          <p:cNvPr id="14" name="Picture 15">
            <a:extLst>
              <a:ext uri="{FF2B5EF4-FFF2-40B4-BE49-F238E27FC236}">
                <a16:creationId xmlns:a16="http://schemas.microsoft.com/office/drawing/2014/main" id="{E78E1E38-F113-4AC4-8946-A8FCB936C209}"/>
              </a:ext>
            </a:extLst>
          </p:cNvPr>
          <p:cNvPicPr>
            <a:picLocks noChangeAspect="1"/>
          </p:cNvPicPr>
          <p:nvPr/>
        </p:nvPicPr>
        <p:blipFill>
          <a:blip r:embed="rId10"/>
          <a:stretch>
            <a:fillRect/>
          </a:stretch>
        </p:blipFill>
        <p:spPr>
          <a:xfrm>
            <a:off x="6548581" y="4815528"/>
            <a:ext cx="3020290" cy="1760346"/>
          </a:xfrm>
          <a:prstGeom prst="rect">
            <a:avLst/>
          </a:prstGeom>
        </p:spPr>
      </p:pic>
      <p:sp>
        <p:nvSpPr>
          <p:cNvPr id="16" name="CuadroTexto 9">
            <a:extLst>
              <a:ext uri="{FF2B5EF4-FFF2-40B4-BE49-F238E27FC236}">
                <a16:creationId xmlns:a16="http://schemas.microsoft.com/office/drawing/2014/main" id="{50ABA718-9ECB-4D46-B637-742BFECB0811}"/>
              </a:ext>
            </a:extLst>
          </p:cNvPr>
          <p:cNvSpPr txBox="1"/>
          <p:nvPr/>
        </p:nvSpPr>
        <p:spPr>
          <a:xfrm>
            <a:off x="6259377" y="4711546"/>
            <a:ext cx="173357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cs typeface="Calibri"/>
              </a:rPr>
              <a:t>Artificial lens</a:t>
            </a:r>
          </a:p>
          <a:p>
            <a:pPr algn="ctr"/>
            <a:r>
              <a:rPr lang="en-US" sz="1600">
                <a:cs typeface="Calibri"/>
              </a:rPr>
              <a:t>Integration</a:t>
            </a:r>
          </a:p>
          <a:p>
            <a:pPr algn="ctr"/>
            <a:endParaRPr lang="en-US" sz="1600">
              <a:cs typeface="Calibri"/>
            </a:endParaRPr>
          </a:p>
        </p:txBody>
      </p:sp>
      <p:sp>
        <p:nvSpPr>
          <p:cNvPr id="17" name="CuadroTexto 16">
            <a:extLst>
              <a:ext uri="{FF2B5EF4-FFF2-40B4-BE49-F238E27FC236}">
                <a16:creationId xmlns:a16="http://schemas.microsoft.com/office/drawing/2014/main" id="{79424708-B0DA-9D41-869E-D6EF2AAEF938}"/>
              </a:ext>
            </a:extLst>
          </p:cNvPr>
          <p:cNvSpPr txBox="1"/>
          <p:nvPr/>
        </p:nvSpPr>
        <p:spPr>
          <a:xfrm>
            <a:off x="3732004" y="5989140"/>
            <a:ext cx="2751739"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500">
                <a:cs typeface="Calibri"/>
              </a:rPr>
              <a:t>Aortic valve</a:t>
            </a:r>
          </a:p>
          <a:p>
            <a:pPr algn="ctr"/>
            <a:r>
              <a:rPr lang="en-US" sz="700">
                <a:cs typeface="Calibri"/>
              </a:rPr>
              <a:t>Hussein, N. et al. (2020). </a:t>
            </a:r>
            <a:r>
              <a:rPr lang="es-ES" sz="700" err="1"/>
              <a:t>Simulation</a:t>
            </a:r>
            <a:r>
              <a:rPr lang="es-ES" sz="700"/>
              <a:t> of semilunar </a:t>
            </a:r>
            <a:r>
              <a:rPr lang="es-ES" sz="700" err="1"/>
              <a:t>valve</a:t>
            </a:r>
            <a:r>
              <a:rPr lang="es-ES" sz="700"/>
              <a:t> </a:t>
            </a:r>
            <a:r>
              <a:rPr lang="es-ES" sz="700" err="1"/>
              <a:t>function</a:t>
            </a:r>
            <a:r>
              <a:rPr lang="es-ES" sz="700"/>
              <a:t>: </a:t>
            </a:r>
            <a:r>
              <a:rPr lang="es-ES" sz="700" err="1"/>
              <a:t>computer-aided</a:t>
            </a:r>
            <a:r>
              <a:rPr lang="es-ES" sz="700"/>
              <a:t> </a:t>
            </a:r>
            <a:r>
              <a:rPr lang="es-ES" sz="700" err="1"/>
              <a:t>design</a:t>
            </a:r>
            <a:r>
              <a:rPr lang="es-ES" sz="700"/>
              <a:t>, 3D </a:t>
            </a:r>
            <a:r>
              <a:rPr lang="es-ES" sz="700" err="1"/>
              <a:t>printing</a:t>
            </a:r>
            <a:r>
              <a:rPr lang="es-ES" sz="700"/>
              <a:t> and </a:t>
            </a:r>
            <a:r>
              <a:rPr lang="es-ES" sz="700" err="1"/>
              <a:t>flow</a:t>
            </a:r>
            <a:r>
              <a:rPr lang="es-ES" sz="700"/>
              <a:t> </a:t>
            </a:r>
            <a:r>
              <a:rPr lang="es-ES" sz="700" err="1"/>
              <a:t>assessment</a:t>
            </a:r>
            <a:r>
              <a:rPr lang="es-ES" sz="700"/>
              <a:t> </a:t>
            </a:r>
            <a:r>
              <a:rPr lang="es-ES" sz="700" err="1"/>
              <a:t>with</a:t>
            </a:r>
            <a:r>
              <a:rPr lang="es-ES" sz="700"/>
              <a:t> MR</a:t>
            </a:r>
          </a:p>
        </p:txBody>
      </p:sp>
      <p:sp>
        <p:nvSpPr>
          <p:cNvPr id="19" name="TextBox 18">
            <a:extLst>
              <a:ext uri="{FF2B5EF4-FFF2-40B4-BE49-F238E27FC236}">
                <a16:creationId xmlns:a16="http://schemas.microsoft.com/office/drawing/2014/main" id="{9D43733F-EAD2-4C5D-8485-AEA2E17E72E4}"/>
              </a:ext>
            </a:extLst>
          </p:cNvPr>
          <p:cNvSpPr txBox="1"/>
          <p:nvPr/>
        </p:nvSpPr>
        <p:spPr>
          <a:xfrm>
            <a:off x="3033281" y="3541674"/>
            <a:ext cx="3702544" cy="184666"/>
          </a:xfrm>
          <a:prstGeom prst="rect">
            <a:avLst/>
          </a:prstGeom>
          <a:noFill/>
        </p:spPr>
        <p:txBody>
          <a:bodyPr wrap="square">
            <a:spAutoFit/>
          </a:bodyPr>
          <a:lstStyle/>
          <a:p>
            <a:pPr algn="ctr"/>
            <a:r>
              <a:rPr lang="de-DE" sz="600" err="1"/>
              <a:t>Bone</a:t>
            </a:r>
            <a:r>
              <a:rPr lang="de-DE" sz="600"/>
              <a:t>: https://all3dp.com/doctors-3d-print-bone-implants-mid-surgery/</a:t>
            </a:r>
          </a:p>
        </p:txBody>
      </p:sp>
      <p:grpSp>
        <p:nvGrpSpPr>
          <p:cNvPr id="23" name="Group 22">
            <a:extLst>
              <a:ext uri="{FF2B5EF4-FFF2-40B4-BE49-F238E27FC236}">
                <a16:creationId xmlns:a16="http://schemas.microsoft.com/office/drawing/2014/main" id="{16319389-F287-4F2D-B978-BC9A895536B0}"/>
              </a:ext>
            </a:extLst>
          </p:cNvPr>
          <p:cNvGrpSpPr/>
          <p:nvPr/>
        </p:nvGrpSpPr>
        <p:grpSpPr>
          <a:xfrm>
            <a:off x="9565829" y="4882167"/>
            <a:ext cx="3151323" cy="1703332"/>
            <a:chOff x="940308" y="1114425"/>
            <a:chExt cx="9137433" cy="4938903"/>
          </a:xfrm>
        </p:grpSpPr>
        <p:pic>
          <p:nvPicPr>
            <p:cNvPr id="24" name="Picture 23">
              <a:extLst>
                <a:ext uri="{FF2B5EF4-FFF2-40B4-BE49-F238E27FC236}">
                  <a16:creationId xmlns:a16="http://schemas.microsoft.com/office/drawing/2014/main" id="{28042D8B-4CF1-442B-AE3D-A332E2E9FB6D}"/>
                </a:ext>
              </a:extLst>
            </p:cNvPr>
            <p:cNvPicPr>
              <a:picLocks noChangeAspect="1"/>
            </p:cNvPicPr>
            <p:nvPr/>
          </p:nvPicPr>
          <p:blipFill>
            <a:blip r:embed="rId11"/>
            <a:stretch>
              <a:fillRect/>
            </a:stretch>
          </p:blipFill>
          <p:spPr>
            <a:xfrm>
              <a:off x="940308" y="1114425"/>
              <a:ext cx="5410200" cy="2314575"/>
            </a:xfrm>
            <a:prstGeom prst="rect">
              <a:avLst/>
            </a:prstGeom>
          </p:spPr>
        </p:pic>
        <p:pic>
          <p:nvPicPr>
            <p:cNvPr id="25" name="Picture 24">
              <a:extLst>
                <a:ext uri="{FF2B5EF4-FFF2-40B4-BE49-F238E27FC236}">
                  <a16:creationId xmlns:a16="http://schemas.microsoft.com/office/drawing/2014/main" id="{A54DE988-04A3-472D-9476-A222D61EF7EE}"/>
                </a:ext>
              </a:extLst>
            </p:cNvPr>
            <p:cNvPicPr>
              <a:picLocks noChangeAspect="1"/>
            </p:cNvPicPr>
            <p:nvPr/>
          </p:nvPicPr>
          <p:blipFill>
            <a:blip r:embed="rId12"/>
            <a:stretch>
              <a:fillRect/>
            </a:stretch>
          </p:blipFill>
          <p:spPr>
            <a:xfrm>
              <a:off x="940308" y="3429000"/>
              <a:ext cx="5396988" cy="2624328"/>
            </a:xfrm>
            <a:prstGeom prst="rect">
              <a:avLst/>
            </a:prstGeom>
          </p:spPr>
        </p:pic>
        <p:sp>
          <p:nvSpPr>
            <p:cNvPr id="26" name="TextBox 25">
              <a:extLst>
                <a:ext uri="{FF2B5EF4-FFF2-40B4-BE49-F238E27FC236}">
                  <a16:creationId xmlns:a16="http://schemas.microsoft.com/office/drawing/2014/main" id="{6A51AD3A-9B85-42B5-9858-3C5FC5B23B57}"/>
                </a:ext>
              </a:extLst>
            </p:cNvPr>
            <p:cNvSpPr txBox="1"/>
            <p:nvPr/>
          </p:nvSpPr>
          <p:spPr>
            <a:xfrm>
              <a:off x="3240046" y="2378680"/>
              <a:ext cx="6837695" cy="1695587"/>
            </a:xfrm>
            <a:prstGeom prst="rect">
              <a:avLst/>
            </a:prstGeom>
            <a:noFill/>
          </p:spPr>
          <p:txBody>
            <a:bodyPr wrap="square" rtlCol="0">
              <a:spAutoFit/>
            </a:bodyPr>
            <a:lstStyle/>
            <a:p>
              <a:pPr algn="ctr"/>
              <a:r>
                <a:rPr lang="en-US" sz="1600"/>
                <a:t>Generic </a:t>
              </a:r>
            </a:p>
            <a:p>
              <a:pPr algn="ctr"/>
              <a:r>
                <a:rPr lang="en-US" sz="1600"/>
                <a:t>scaffold</a:t>
              </a:r>
            </a:p>
          </p:txBody>
        </p:sp>
      </p:grpSp>
      <p:sp>
        <p:nvSpPr>
          <p:cNvPr id="10" name="CuadroTexto 9">
            <a:extLst>
              <a:ext uri="{FF2B5EF4-FFF2-40B4-BE49-F238E27FC236}">
                <a16:creationId xmlns:a16="http://schemas.microsoft.com/office/drawing/2014/main" id="{8D574D8F-6A96-43D2-986D-65660A633509}"/>
              </a:ext>
            </a:extLst>
          </p:cNvPr>
          <p:cNvSpPr txBox="1"/>
          <p:nvPr/>
        </p:nvSpPr>
        <p:spPr>
          <a:xfrm>
            <a:off x="849702" y="648562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800" err="1">
                <a:cs typeface="Calibri"/>
              </a:rPr>
              <a:t>Earnest</a:t>
            </a:r>
            <a:r>
              <a:rPr lang="es-MX" sz="800">
                <a:cs typeface="Calibri"/>
              </a:rPr>
              <a:t> P. et al (2021): </a:t>
            </a:r>
            <a:r>
              <a:rPr lang="es-MX" sz="800">
                <a:ea typeface="+mn-lt"/>
                <a:cs typeface="+mn-lt"/>
              </a:rPr>
              <a:t>3D </a:t>
            </a:r>
            <a:r>
              <a:rPr lang="es-MX" sz="800" err="1">
                <a:ea typeface="+mn-lt"/>
                <a:cs typeface="+mn-lt"/>
              </a:rPr>
              <a:t>Bioprinting</a:t>
            </a:r>
            <a:r>
              <a:rPr lang="es-MX" sz="800">
                <a:ea typeface="+mn-lt"/>
                <a:cs typeface="+mn-lt"/>
              </a:rPr>
              <a:t> </a:t>
            </a:r>
            <a:r>
              <a:rPr lang="es-MX" sz="800" err="1">
                <a:ea typeface="+mn-lt"/>
                <a:cs typeface="+mn-lt"/>
              </a:rPr>
              <a:t>of</a:t>
            </a:r>
            <a:r>
              <a:rPr lang="es-MX" sz="800">
                <a:ea typeface="+mn-lt"/>
                <a:cs typeface="+mn-lt"/>
              </a:rPr>
              <a:t> </a:t>
            </a:r>
            <a:r>
              <a:rPr lang="es-MX" sz="800" err="1">
                <a:ea typeface="+mn-lt"/>
                <a:cs typeface="+mn-lt"/>
              </a:rPr>
              <a:t>Vascularized</a:t>
            </a:r>
            <a:r>
              <a:rPr lang="es-MX" sz="800">
                <a:ea typeface="+mn-lt"/>
                <a:cs typeface="+mn-lt"/>
              </a:rPr>
              <a:t> </a:t>
            </a:r>
            <a:r>
              <a:rPr lang="es-MX" sz="800" err="1">
                <a:ea typeface="+mn-lt"/>
                <a:cs typeface="+mn-lt"/>
              </a:rPr>
              <a:t>Tissues</a:t>
            </a:r>
            <a:r>
              <a:rPr lang="es-MX" sz="800">
                <a:ea typeface="+mn-lt"/>
                <a:cs typeface="+mn-lt"/>
              </a:rPr>
              <a:t> </a:t>
            </a:r>
            <a:r>
              <a:rPr lang="es-MX" sz="800" err="1">
                <a:ea typeface="+mn-lt"/>
                <a:cs typeface="+mn-lt"/>
              </a:rPr>
              <a:t>for</a:t>
            </a:r>
            <a:r>
              <a:rPr lang="es-MX" sz="800">
                <a:ea typeface="+mn-lt"/>
                <a:cs typeface="+mn-lt"/>
              </a:rPr>
              <a:t> in vitro and in vivo </a:t>
            </a:r>
            <a:r>
              <a:rPr lang="es-MX" sz="800" err="1">
                <a:ea typeface="+mn-lt"/>
                <a:cs typeface="+mn-lt"/>
              </a:rPr>
              <a:t>Applications</a:t>
            </a:r>
            <a:endParaRPr lang="es-MX" sz="800" err="1">
              <a:cs typeface="Calibri"/>
            </a:endParaRPr>
          </a:p>
        </p:txBody>
      </p:sp>
      <p:pic>
        <p:nvPicPr>
          <p:cNvPr id="20" name="Audio Recording 26. Nov 2021 at 23:59:25" descr="Audio Recording 26. Nov 2021 at 23:59:25">
            <a:hlinkClick r:id="" action="ppaction://media"/>
            <a:extLst>
              <a:ext uri="{FF2B5EF4-FFF2-40B4-BE49-F238E27FC236}">
                <a16:creationId xmlns:a16="http://schemas.microsoft.com/office/drawing/2014/main" id="{EAA01EEC-009F-5847-B232-018E07441923}"/>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219105" y="6085251"/>
            <a:ext cx="568026" cy="568026"/>
          </a:xfrm>
          <a:prstGeom prst="rect">
            <a:avLst/>
          </a:prstGeom>
        </p:spPr>
      </p:pic>
    </p:spTree>
    <p:extLst>
      <p:ext uri="{BB962C8B-B14F-4D97-AF65-F5344CB8AC3E}">
        <p14:creationId xmlns:p14="http://schemas.microsoft.com/office/powerpoint/2010/main" val="152367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968"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5A1A120F-D245-7C4B-8A7F-4CA3CD72831F}"/>
              </a:ext>
            </a:extLst>
          </p:cNvPr>
          <p:cNvSpPr txBox="1">
            <a:spLocks/>
          </p:cNvSpPr>
          <p:nvPr/>
        </p:nvSpPr>
        <p:spPr>
          <a:xfrm>
            <a:off x="990600" y="379296"/>
            <a:ext cx="10515600" cy="1325563"/>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b="1"/>
              <a:t>Bio-</a:t>
            </a:r>
            <a:r>
              <a:rPr lang="de-DE" b="1" err="1"/>
              <a:t>Ink</a:t>
            </a:r>
            <a:r>
              <a:rPr lang="de-DE" b="1"/>
              <a:t> Synthesis</a:t>
            </a:r>
          </a:p>
        </p:txBody>
      </p:sp>
      <p:sp>
        <p:nvSpPr>
          <p:cNvPr id="5" name="Inhaltsplatzhalter 2">
            <a:extLst>
              <a:ext uri="{FF2B5EF4-FFF2-40B4-BE49-F238E27FC236}">
                <a16:creationId xmlns:a16="http://schemas.microsoft.com/office/drawing/2014/main" id="{372E2FA6-BA48-7149-80ED-BD5DADC0CE46}"/>
              </a:ext>
            </a:extLst>
          </p:cNvPr>
          <p:cNvSpPr txBox="1">
            <a:spLocks noGrp="1"/>
          </p:cNvSpPr>
          <p:nvPr>
            <p:ph idx="1"/>
          </p:nvPr>
        </p:nvSpPr>
        <p:spPr>
          <a:xfrm>
            <a:off x="838203" y="1560612"/>
            <a:ext cx="10515600" cy="5085115"/>
          </a:xfrm>
        </p:spPr>
        <p:txBody>
          <a:bodyPr/>
          <a:lstStyle/>
          <a:p>
            <a:r>
              <a:rPr lang="en-GB"/>
              <a:t>How much alginate was used in generating a 2% (PD02) and 4% (PD03a) w/v solution in mg?</a:t>
            </a:r>
          </a:p>
          <a:p>
            <a:pPr lvl="1"/>
            <a:r>
              <a:rPr lang="en-GB"/>
              <a:t>6 mL H</a:t>
            </a:r>
            <a:r>
              <a:rPr lang="en-GB" baseline="-25000"/>
              <a:t>2</a:t>
            </a:r>
            <a:r>
              <a:rPr lang="en-GB"/>
              <a:t>O  </a:t>
            </a:r>
            <a:r>
              <a:rPr lang="en-GB">
                <a:sym typeface="Wingdings" pitchFamily="2" charset="2"/>
              </a:rPr>
              <a:t>  [% alginate] * 6 / 100      </a:t>
            </a:r>
            <a:r>
              <a:rPr lang="en-GB" b="1">
                <a:sym typeface="Wingdings" pitchFamily="2" charset="2"/>
              </a:rPr>
              <a:t>120 mg and 240 mg</a:t>
            </a:r>
            <a:r>
              <a:rPr lang="en-GB">
                <a:sym typeface="Wingdings" pitchFamily="2" charset="2"/>
              </a:rPr>
              <a:t> respectively</a:t>
            </a:r>
          </a:p>
          <a:p>
            <a:pPr lvl="1"/>
            <a:endParaRPr lang="en-GB">
              <a:sym typeface="Wingdings" pitchFamily="2" charset="2"/>
            </a:endParaRPr>
          </a:p>
          <a:p>
            <a:pPr marL="457200" lvl="1" indent="0">
              <a:buNone/>
            </a:pPr>
            <a:endParaRPr lang="en-GB"/>
          </a:p>
          <a:p>
            <a:r>
              <a:rPr lang="en-GB"/>
              <a:t>What process occurs when calcium chloride is added to the alginate? </a:t>
            </a:r>
          </a:p>
          <a:p>
            <a:pPr lvl="1"/>
            <a:r>
              <a:rPr lang="en-GB"/>
              <a:t>Crosslinking</a:t>
            </a:r>
          </a:p>
          <a:p>
            <a:pPr lvl="2"/>
            <a:r>
              <a:rPr lang="en-GB"/>
              <a:t>Alginate polymers (C</a:t>
            </a:r>
            <a:r>
              <a:rPr lang="en-GB" baseline="-25000"/>
              <a:t>6</a:t>
            </a:r>
            <a:r>
              <a:rPr lang="en-GB"/>
              <a:t>H</a:t>
            </a:r>
            <a:r>
              <a:rPr lang="en-GB" baseline="-25000"/>
              <a:t>7</a:t>
            </a:r>
            <a:r>
              <a:rPr lang="en-GB"/>
              <a:t>NaO</a:t>
            </a:r>
            <a:r>
              <a:rPr lang="en-GB" baseline="-25000"/>
              <a:t>6</a:t>
            </a:r>
            <a:r>
              <a:rPr lang="en-GB"/>
              <a:t>)</a:t>
            </a:r>
            <a:r>
              <a:rPr lang="en-GB" baseline="-25000"/>
              <a:t>n</a:t>
            </a:r>
          </a:p>
          <a:p>
            <a:pPr lvl="2"/>
            <a:r>
              <a:rPr lang="en-GB"/>
              <a:t>Linked with Ca</a:t>
            </a:r>
            <a:r>
              <a:rPr lang="en-GB" baseline="30000"/>
              <a:t>2+    </a:t>
            </a:r>
            <a:r>
              <a:rPr lang="en-GB">
                <a:sym typeface="Wingdings" pitchFamily="2" charset="2"/>
              </a:rPr>
              <a:t>   Gel bead</a:t>
            </a:r>
          </a:p>
          <a:p>
            <a:pPr marL="914400" lvl="2" indent="0">
              <a:buNone/>
            </a:pPr>
            <a:endParaRPr lang="en-GB" baseline="30000"/>
          </a:p>
          <a:p>
            <a:pPr lvl="1"/>
            <a:r>
              <a:rPr lang="en-GB"/>
              <a:t>Na(Alginate) + CaCl</a:t>
            </a:r>
            <a:r>
              <a:rPr lang="en-GB" baseline="-25000"/>
              <a:t>2</a:t>
            </a:r>
            <a:r>
              <a:rPr lang="en-GB"/>
              <a:t>    </a:t>
            </a:r>
            <a:r>
              <a:rPr lang="en-GB">
                <a:sym typeface="Wingdings" pitchFamily="2" charset="2"/>
              </a:rPr>
              <a:t>   2 NaCl + Ca(Alginate)</a:t>
            </a:r>
            <a:endParaRPr lang="en-GB"/>
          </a:p>
        </p:txBody>
      </p:sp>
      <p:pic>
        <p:nvPicPr>
          <p:cNvPr id="7" name="Picture 6" descr="A picture containing diagram&#10;&#10;Description automatically generated">
            <a:extLst>
              <a:ext uri="{FF2B5EF4-FFF2-40B4-BE49-F238E27FC236}">
                <a16:creationId xmlns:a16="http://schemas.microsoft.com/office/drawing/2014/main" id="{8F9A8BA7-C58A-5049-A219-69000BC6C0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9300" y="4161704"/>
            <a:ext cx="3136900" cy="1943100"/>
          </a:xfrm>
          <a:prstGeom prst="rect">
            <a:avLst/>
          </a:prstGeom>
        </p:spPr>
      </p:pic>
      <p:sp>
        <p:nvSpPr>
          <p:cNvPr id="8" name="Textfeld 3">
            <a:extLst>
              <a:ext uri="{FF2B5EF4-FFF2-40B4-BE49-F238E27FC236}">
                <a16:creationId xmlns:a16="http://schemas.microsoft.com/office/drawing/2014/main" id="{2ABA1F51-53C7-2C4C-84A8-284F13C23EEE}"/>
              </a:ext>
            </a:extLst>
          </p:cNvPr>
          <p:cNvSpPr txBox="1"/>
          <p:nvPr/>
        </p:nvSpPr>
        <p:spPr>
          <a:xfrm>
            <a:off x="0" y="6586611"/>
            <a:ext cx="3859619"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de-DE" sz="1100">
                <a:solidFill>
                  <a:srgbClr val="000000"/>
                </a:solidFill>
              </a:rPr>
              <a:t>https://</a:t>
            </a:r>
            <a:r>
              <a:rPr lang="de-DE" sz="1100" err="1">
                <a:solidFill>
                  <a:srgbClr val="000000"/>
                </a:solidFill>
              </a:rPr>
              <a:t>omsi.edu</a:t>
            </a:r>
            <a:r>
              <a:rPr lang="de-DE" sz="1100">
                <a:solidFill>
                  <a:srgbClr val="000000"/>
                </a:solidFill>
              </a:rPr>
              <a:t>/</a:t>
            </a:r>
            <a:r>
              <a:rPr lang="de-DE" sz="1100" err="1">
                <a:solidFill>
                  <a:srgbClr val="000000"/>
                </a:solidFill>
              </a:rPr>
              <a:t>sites</a:t>
            </a:r>
            <a:r>
              <a:rPr lang="de-DE" sz="1100">
                <a:solidFill>
                  <a:srgbClr val="000000"/>
                </a:solidFill>
              </a:rPr>
              <a:t>/all/FTP/</a:t>
            </a:r>
            <a:r>
              <a:rPr lang="de-DE" sz="1100" err="1">
                <a:solidFill>
                  <a:srgbClr val="000000"/>
                </a:solidFill>
              </a:rPr>
              <a:t>files</a:t>
            </a:r>
            <a:r>
              <a:rPr lang="de-DE" sz="1100">
                <a:solidFill>
                  <a:srgbClr val="000000"/>
                </a:solidFill>
              </a:rPr>
              <a:t>/</a:t>
            </a:r>
            <a:r>
              <a:rPr lang="de-DE" sz="1100" err="1">
                <a:solidFill>
                  <a:srgbClr val="000000"/>
                </a:solidFill>
              </a:rPr>
              <a:t>chemistry</a:t>
            </a:r>
            <a:r>
              <a:rPr lang="de-DE" sz="1100">
                <a:solidFill>
                  <a:srgbClr val="000000"/>
                </a:solidFill>
              </a:rPr>
              <a:t>/U3JellyBeads.pdf</a:t>
            </a:r>
            <a:endParaRPr lang="en-US" sz="1100" b="0" i="0" u="none" strike="noStrike" kern="1200" cap="none" spc="0" baseline="0">
              <a:solidFill>
                <a:srgbClr val="000000"/>
              </a:solidFill>
              <a:uFillTx/>
              <a:latin typeface="Calibri"/>
            </a:endParaRPr>
          </a:p>
        </p:txBody>
      </p:sp>
      <p:pic>
        <p:nvPicPr>
          <p:cNvPr id="1026" name="Picture 2">
            <a:extLst>
              <a:ext uri="{FF2B5EF4-FFF2-40B4-BE49-F238E27FC236}">
                <a16:creationId xmlns:a16="http://schemas.microsoft.com/office/drawing/2014/main" id="{D2F5BD68-E32B-4649-8BD1-9C5A7240DF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69418" y="4123344"/>
            <a:ext cx="2934586" cy="1009910"/>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Recording 26. Nov 2021 at 14:56:55" descr="Audio Recording 26. Nov 2021 at 14:56:55">
            <a:hlinkClick r:id="" action="ppaction://media"/>
            <a:extLst>
              <a:ext uri="{FF2B5EF4-FFF2-40B4-BE49-F238E27FC236}">
                <a16:creationId xmlns:a16="http://schemas.microsoft.com/office/drawing/2014/main" id="{CF0EDF76-51D8-2745-B01B-4D702DE0D3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9800" y="5871287"/>
            <a:ext cx="812800" cy="812800"/>
          </a:xfrm>
          <a:prstGeom prst="rect">
            <a:avLst/>
          </a:prstGeom>
        </p:spPr>
      </p:pic>
    </p:spTree>
    <p:extLst>
      <p:ext uri="{BB962C8B-B14F-4D97-AF65-F5344CB8AC3E}">
        <p14:creationId xmlns:p14="http://schemas.microsoft.com/office/powerpoint/2010/main" val="375662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2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68FF6-1414-4917-AC83-E04991A8D4DC}"/>
              </a:ext>
            </a:extLst>
          </p:cNvPr>
          <p:cNvSpPr>
            <a:spLocks noGrp="1"/>
          </p:cNvSpPr>
          <p:nvPr>
            <p:ph type="title"/>
          </p:nvPr>
        </p:nvSpPr>
        <p:spPr/>
        <p:txBody>
          <a:bodyPr/>
          <a:lstStyle/>
          <a:p>
            <a:pPr algn="ctr"/>
            <a:r>
              <a:rPr lang="de-DE" b="1">
                <a:ea typeface="+mj-lt"/>
                <a:cs typeface="+mj-lt"/>
              </a:rPr>
              <a:t>Bio-Ink Synthesis</a:t>
            </a:r>
            <a:endParaRPr lang="en-US">
              <a:ea typeface="+mj-lt"/>
              <a:cs typeface="+mj-lt"/>
            </a:endParaRPr>
          </a:p>
          <a:p>
            <a:endParaRPr lang="en-US">
              <a:cs typeface="Calibri Light"/>
            </a:endParaRPr>
          </a:p>
        </p:txBody>
      </p:sp>
      <p:sp>
        <p:nvSpPr>
          <p:cNvPr id="3" name="Content Placeholder 2">
            <a:extLst>
              <a:ext uri="{FF2B5EF4-FFF2-40B4-BE49-F238E27FC236}">
                <a16:creationId xmlns:a16="http://schemas.microsoft.com/office/drawing/2014/main" id="{9ACD9A0B-E152-4ED8-A792-10DED372A0BC}"/>
              </a:ext>
            </a:extLst>
          </p:cNvPr>
          <p:cNvSpPr>
            <a:spLocks noGrp="1"/>
          </p:cNvSpPr>
          <p:nvPr>
            <p:ph idx="1"/>
          </p:nvPr>
        </p:nvSpPr>
        <p:spPr>
          <a:xfrm>
            <a:off x="838200" y="1430515"/>
            <a:ext cx="10515600" cy="4367458"/>
          </a:xfrm>
        </p:spPr>
        <p:txBody>
          <a:bodyPr vert="horz" lIns="91440" tIns="45720" rIns="91440" bIns="45720" rtlCol="0" anchor="t">
            <a:normAutofit/>
          </a:bodyPr>
          <a:lstStyle/>
          <a:p>
            <a:r>
              <a:rPr lang="en-US">
                <a:ea typeface="+mn-lt"/>
                <a:cs typeface="+mn-lt"/>
              </a:rPr>
              <a:t>3.2 Q3:</a:t>
            </a:r>
          </a:p>
          <a:p>
            <a:pPr lvl="1"/>
            <a:r>
              <a:rPr lang="en-US">
                <a:cs typeface="Calibri"/>
              </a:rPr>
              <a:t>As [alginate] increases so does viscosity</a:t>
            </a:r>
          </a:p>
          <a:p>
            <a:pPr lvl="1"/>
            <a:r>
              <a:rPr lang="en-US">
                <a:cs typeface="Calibri"/>
              </a:rPr>
              <a:t>Factors: MW, polymer length, H-bonds, Hydrophobic interactions, </a:t>
            </a:r>
            <a:r>
              <a:rPr lang="en-US" err="1">
                <a:cs typeface="Calibri"/>
              </a:rPr>
              <a:t>VdW</a:t>
            </a:r>
            <a:r>
              <a:rPr lang="en-US">
                <a:cs typeface="Calibri"/>
              </a:rPr>
              <a:t>, enthalpy of complexation, specific heat capacity</a:t>
            </a:r>
          </a:p>
          <a:p>
            <a:pPr lvl="1"/>
            <a:r>
              <a:rPr lang="en-US">
                <a:cs typeface="Calibri"/>
              </a:rPr>
              <a:t>Initial viscosity is similar to static friction, as energy is added to the system friction decreases</a:t>
            </a:r>
          </a:p>
          <a:p>
            <a:pPr lvl="1"/>
            <a:r>
              <a:rPr lang="en-US">
                <a:cs typeface="Calibri"/>
              </a:rPr>
              <a:t>Dual impact of methylcellulose depending on distribution/homogeneity of gel</a:t>
            </a:r>
          </a:p>
          <a:p>
            <a:pPr lvl="2"/>
            <a:r>
              <a:rPr lang="en-US" err="1">
                <a:cs typeface="Calibri"/>
              </a:rPr>
              <a:t>Fibre</a:t>
            </a:r>
            <a:r>
              <a:rPr lang="en-US">
                <a:cs typeface="Calibri"/>
              </a:rPr>
              <a:t>-formation based on hydrophobic interaction -&gt; gives stiff structure</a:t>
            </a:r>
          </a:p>
          <a:p>
            <a:pPr lvl="2"/>
            <a:r>
              <a:rPr lang="en-US">
                <a:cs typeface="Calibri"/>
              </a:rPr>
              <a:t>Disruption of Ca2+ complexation in homogenous gel</a:t>
            </a:r>
          </a:p>
          <a:p>
            <a:pPr lvl="2"/>
            <a:endParaRPr lang="en-US">
              <a:cs typeface="Calibri"/>
            </a:endParaRPr>
          </a:p>
          <a:p>
            <a:pPr marL="457200" lvl="1" indent="0">
              <a:buNone/>
            </a:pPr>
            <a:endParaRPr lang="en-US" baseline="30000">
              <a:cs typeface="Calibri"/>
            </a:endParaRPr>
          </a:p>
          <a:p>
            <a:pPr lvl="1"/>
            <a:endParaRPr lang="en-US">
              <a:cs typeface="Calibri"/>
            </a:endParaRPr>
          </a:p>
          <a:p>
            <a:endParaRPr lang="en-US">
              <a:cs typeface="Calibri"/>
            </a:endParaRPr>
          </a:p>
          <a:p>
            <a:endParaRPr lang="en-US">
              <a:cs typeface="Calibri"/>
            </a:endParaRPr>
          </a:p>
          <a:p>
            <a:endParaRPr lang="en-US">
              <a:cs typeface="Calibri"/>
            </a:endParaRPr>
          </a:p>
        </p:txBody>
      </p:sp>
      <p:sp>
        <p:nvSpPr>
          <p:cNvPr id="5" name="Content Placeholder 2">
            <a:extLst>
              <a:ext uri="{FF2B5EF4-FFF2-40B4-BE49-F238E27FC236}">
                <a16:creationId xmlns:a16="http://schemas.microsoft.com/office/drawing/2014/main" id="{76F2573A-D0D8-419F-B47E-19024D1E2E9B}"/>
              </a:ext>
            </a:extLst>
          </p:cNvPr>
          <p:cNvSpPr txBox="1">
            <a:spLocks/>
          </p:cNvSpPr>
          <p:nvPr/>
        </p:nvSpPr>
        <p:spPr>
          <a:xfrm>
            <a:off x="838200" y="5427486"/>
            <a:ext cx="12457321" cy="2551746"/>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ea typeface="+mn-lt"/>
                <a:cs typeface="+mn-lt"/>
              </a:rPr>
              <a:t>3.2 Q4: </a:t>
            </a:r>
          </a:p>
          <a:p>
            <a:pPr lvl="1" algn="just"/>
            <a:r>
              <a:rPr lang="en-US" i="1">
                <a:ea typeface="+mn-lt"/>
                <a:cs typeface="+mn-lt"/>
              </a:rPr>
              <a:t>G’(PDO2C) = 2.5 * 10</a:t>
            </a:r>
            <a:r>
              <a:rPr lang="en-US" i="1" baseline="30000">
                <a:ea typeface="+mn-lt"/>
                <a:cs typeface="+mn-lt"/>
              </a:rPr>
              <a:t>4</a:t>
            </a:r>
            <a:r>
              <a:rPr lang="en-US" i="1">
                <a:ea typeface="+mn-lt"/>
                <a:cs typeface="+mn-lt"/>
              </a:rPr>
              <a:t> [Pa]                          G’(PDO3C) = 0.8 * 104 [Pa]</a:t>
            </a:r>
            <a:endParaRPr lang="en-US">
              <a:ea typeface="+mn-lt"/>
              <a:cs typeface="+mn-lt"/>
            </a:endParaRPr>
          </a:p>
          <a:p>
            <a:pPr lvl="1" algn="just"/>
            <a:r>
              <a:rPr lang="en-US" i="1">
                <a:ea typeface="+mn-lt"/>
                <a:cs typeface="+mn-lt"/>
              </a:rPr>
              <a:t>G”(PDO2C) = 0.4 * 10</a:t>
            </a:r>
            <a:r>
              <a:rPr lang="en-US" i="1" baseline="30000">
                <a:ea typeface="+mn-lt"/>
                <a:cs typeface="+mn-lt"/>
              </a:rPr>
              <a:t>4 </a:t>
            </a:r>
            <a:r>
              <a:rPr lang="en-US" i="1">
                <a:ea typeface="+mn-lt"/>
                <a:cs typeface="+mn-lt"/>
              </a:rPr>
              <a:t>[Pa]                          G”(PDO3C) = 0.12 * 104 [Pa]</a:t>
            </a:r>
            <a:endParaRPr lang="en-US">
              <a:cs typeface="Calibri"/>
            </a:endParaRPr>
          </a:p>
          <a:p>
            <a:pPr lvl="1" algn="just"/>
            <a:r>
              <a:rPr lang="en-US" i="1">
                <a:ea typeface="+mn-lt"/>
                <a:cs typeface="+mn-lt"/>
              </a:rPr>
              <a:t>G (PDO2C) = 25317,9778 = 2.5 *10</a:t>
            </a:r>
            <a:r>
              <a:rPr lang="en-US" i="1" baseline="30000">
                <a:ea typeface="+mn-lt"/>
                <a:cs typeface="+mn-lt"/>
              </a:rPr>
              <a:t>4</a:t>
            </a:r>
            <a:r>
              <a:rPr lang="en-US" i="1">
                <a:ea typeface="+mn-lt"/>
                <a:cs typeface="+mn-lt"/>
              </a:rPr>
              <a:t>[Pa]   G(PDO3C) = 8089.49 =0.8 * 10</a:t>
            </a:r>
            <a:r>
              <a:rPr lang="en-US" sz="2300" i="1" baseline="30000">
                <a:ea typeface="+mn-lt"/>
                <a:cs typeface="+mn-lt"/>
              </a:rPr>
              <a:t>4</a:t>
            </a:r>
            <a:r>
              <a:rPr lang="en-US" i="1">
                <a:ea typeface="+mn-lt"/>
                <a:cs typeface="+mn-lt"/>
              </a:rPr>
              <a:t>[Pa]</a:t>
            </a:r>
            <a:endParaRPr lang="en-US">
              <a:cs typeface="Calibri"/>
            </a:endParaRPr>
          </a:p>
          <a:p>
            <a:pPr algn="just"/>
            <a:endParaRPr lang="en-US" i="1">
              <a:cs typeface="Calibri" panose="020F0502020204030204"/>
            </a:endParaRPr>
          </a:p>
          <a:p>
            <a:pPr marL="0" indent="0">
              <a:buFont typeface="Arial" panose="020B0604020202020204" pitchFamily="34" charset="0"/>
              <a:buNone/>
            </a:pPr>
            <a:br>
              <a:rPr lang="en-US"/>
            </a:br>
            <a:br>
              <a:rPr lang="en-US"/>
            </a:br>
            <a:endParaRPr lang="en-US">
              <a:cs typeface="Calibri"/>
            </a:endParaRPr>
          </a:p>
          <a:p>
            <a:endParaRPr lang="en-US">
              <a:cs typeface="Calibri"/>
            </a:endParaRPr>
          </a:p>
          <a:p>
            <a:endParaRPr lang="en-US">
              <a:cs typeface="Calibri"/>
            </a:endParaRPr>
          </a:p>
          <a:p>
            <a:endParaRPr lang="en-US">
              <a:cs typeface="Calibri"/>
            </a:endParaRPr>
          </a:p>
        </p:txBody>
      </p:sp>
      <p:pic>
        <p:nvPicPr>
          <p:cNvPr id="4" name="Bio-Ink Synthesis questions">
            <a:hlinkClick r:id="" action="ppaction://media"/>
            <a:extLst>
              <a:ext uri="{FF2B5EF4-FFF2-40B4-BE49-F238E27FC236}">
                <a16:creationId xmlns:a16="http://schemas.microsoft.com/office/drawing/2014/main" id="{8B060D88-1AD2-479D-A850-15EA7D5FD0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25760" y="5687659"/>
            <a:ext cx="406400" cy="406400"/>
          </a:xfrm>
          <a:prstGeom prst="rect">
            <a:avLst/>
          </a:prstGeom>
        </p:spPr>
      </p:pic>
    </p:spTree>
    <p:extLst>
      <p:ext uri="{BB962C8B-B14F-4D97-AF65-F5344CB8AC3E}">
        <p14:creationId xmlns:p14="http://schemas.microsoft.com/office/powerpoint/2010/main" val="1075491602"/>
      </p:ext>
    </p:extLst>
  </p:cSld>
  <p:clrMapOvr>
    <a:masterClrMapping/>
  </p:clrMapOvr>
  <mc:AlternateContent xmlns:mc="http://schemas.openxmlformats.org/markup-compatibility/2006" xmlns:p14="http://schemas.microsoft.com/office/powerpoint/2010/main">
    <mc:Choice Requires="p14">
      <p:transition spd="slow" p14:dur="2000" advTm="196753"/>
    </mc:Choice>
    <mc:Fallback xmlns="">
      <p:transition spd="slow" advTm="196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6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A6A2F-69CC-490D-BEC6-6C6C969AE441}"/>
              </a:ext>
            </a:extLst>
          </p:cNvPr>
          <p:cNvSpPr>
            <a:spLocks noGrp="1"/>
          </p:cNvSpPr>
          <p:nvPr>
            <p:ph type="title"/>
          </p:nvPr>
        </p:nvSpPr>
        <p:spPr/>
        <p:txBody>
          <a:bodyPr/>
          <a:lstStyle/>
          <a:p>
            <a:pPr algn="ctr"/>
            <a:r>
              <a:rPr lang="es-MX" b="1">
                <a:cs typeface="Calibri Light"/>
              </a:rPr>
              <a:t>Bio-</a:t>
            </a:r>
            <a:r>
              <a:rPr lang="es-MX" b="1" err="1">
                <a:cs typeface="Calibri Light"/>
              </a:rPr>
              <a:t>Ink</a:t>
            </a:r>
            <a:r>
              <a:rPr lang="es-MX" b="1">
                <a:cs typeface="Calibri Light"/>
              </a:rPr>
              <a:t> </a:t>
            </a:r>
            <a:r>
              <a:rPr lang="es-MX" b="1" err="1">
                <a:cs typeface="Calibri Light"/>
              </a:rPr>
              <a:t>Synthesis</a:t>
            </a:r>
            <a:endParaRPr lang="es-MX" b="1">
              <a:cs typeface="Calibri Light"/>
            </a:endParaRPr>
          </a:p>
        </p:txBody>
      </p:sp>
      <p:sp>
        <p:nvSpPr>
          <p:cNvPr id="3" name="Marcador de contenido 2">
            <a:extLst>
              <a:ext uri="{FF2B5EF4-FFF2-40B4-BE49-F238E27FC236}">
                <a16:creationId xmlns:a16="http://schemas.microsoft.com/office/drawing/2014/main" id="{78E798A9-AEFB-4565-AA41-FDCE90998FED}"/>
              </a:ext>
            </a:extLst>
          </p:cNvPr>
          <p:cNvSpPr>
            <a:spLocks noGrp="1"/>
          </p:cNvSpPr>
          <p:nvPr>
            <p:ph idx="1"/>
          </p:nvPr>
        </p:nvSpPr>
        <p:spPr>
          <a:xfrm>
            <a:off x="816634" y="1538078"/>
            <a:ext cx="10558732" cy="4725149"/>
          </a:xfrm>
        </p:spPr>
        <p:txBody>
          <a:bodyPr vert="horz" lIns="91440" tIns="45720" rIns="91440" bIns="45720" rtlCol="0" anchor="t">
            <a:normAutofit fontScale="92500" lnSpcReduction="10000"/>
          </a:bodyPr>
          <a:lstStyle/>
          <a:p>
            <a:pPr algn="just">
              <a:lnSpc>
                <a:spcPct val="150000"/>
              </a:lnSpc>
              <a:buNone/>
            </a:pPr>
            <a:r>
              <a:rPr lang="es-MX" sz="2400">
                <a:ea typeface="+mn-lt"/>
                <a:cs typeface="+mn-lt"/>
              </a:rPr>
              <a:t>5.) </a:t>
            </a:r>
            <a:r>
              <a:rPr lang="es-MX" sz="2200">
                <a:ea typeface="+mn-lt"/>
                <a:cs typeface="+mn-lt"/>
              </a:rPr>
              <a:t>What are the major advantages using hydrogels over solid polymeric structures (i.e., materials such as polydimethylsiloxane) for bio applications? </a:t>
            </a:r>
            <a:endParaRPr lang="es-MX" sz="2000">
              <a:cs typeface="Calibri"/>
            </a:endParaRPr>
          </a:p>
          <a:p>
            <a:pPr indent="60325" algn="just">
              <a:lnSpc>
                <a:spcPct val="150000"/>
              </a:lnSpc>
              <a:buFont typeface="Arial"/>
              <a:buChar char="•"/>
            </a:pPr>
            <a:r>
              <a:rPr lang="es-MX" sz="2000">
                <a:ea typeface="+mn-lt"/>
                <a:cs typeface="+mn-lt"/>
              </a:rPr>
              <a:t> High water content</a:t>
            </a:r>
            <a:endParaRPr lang="es-MX" sz="2000">
              <a:cs typeface="Calibri"/>
            </a:endParaRPr>
          </a:p>
          <a:p>
            <a:pPr indent="60325" algn="just">
              <a:lnSpc>
                <a:spcPct val="150000"/>
              </a:lnSpc>
              <a:buFont typeface="Arial"/>
              <a:buChar char="•"/>
            </a:pPr>
            <a:r>
              <a:rPr lang="es-MX" sz="2000">
                <a:ea typeface="+mn-lt"/>
                <a:cs typeface="+mn-lt"/>
              </a:rPr>
              <a:t> Porosity </a:t>
            </a:r>
            <a:endParaRPr lang="es-MX" sz="2000">
              <a:cs typeface="Calibri"/>
            </a:endParaRPr>
          </a:p>
          <a:p>
            <a:pPr indent="60325" algn="just">
              <a:lnSpc>
                <a:spcPct val="150000"/>
              </a:lnSpc>
              <a:buFont typeface="Arial"/>
              <a:buChar char="•"/>
            </a:pPr>
            <a:r>
              <a:rPr lang="es-MX" sz="2000">
                <a:ea typeface="+mn-lt"/>
                <a:cs typeface="+mn-lt"/>
              </a:rPr>
              <a:t> Soft consistency </a:t>
            </a:r>
            <a:endParaRPr lang="es-MX" sz="2000">
              <a:cs typeface="Calibri"/>
            </a:endParaRPr>
          </a:p>
          <a:p>
            <a:pPr indent="60325" algn="just">
              <a:lnSpc>
                <a:spcPct val="150000"/>
              </a:lnSpc>
              <a:buFont typeface="Arial"/>
              <a:buChar char="•"/>
            </a:pPr>
            <a:r>
              <a:rPr lang="es-MX" sz="2000">
                <a:ea typeface="+mn-lt"/>
                <a:cs typeface="+mn-lt"/>
              </a:rPr>
              <a:t> Flexibility</a:t>
            </a:r>
          </a:p>
          <a:p>
            <a:pPr indent="60325" algn="just">
              <a:lnSpc>
                <a:spcPct val="150000"/>
              </a:lnSpc>
              <a:buFont typeface="Arial"/>
              <a:buChar char="•"/>
            </a:pPr>
            <a:r>
              <a:rPr lang="es-MX" sz="2000">
                <a:ea typeface="+mn-lt"/>
                <a:cs typeface="+mn-lt"/>
              </a:rPr>
              <a:t> Increased biocompatibility </a:t>
            </a:r>
            <a:endParaRPr lang="es-MX" sz="2000">
              <a:cs typeface="Calibri"/>
            </a:endParaRPr>
          </a:p>
          <a:p>
            <a:pPr indent="60325" algn="just">
              <a:lnSpc>
                <a:spcPct val="150000"/>
              </a:lnSpc>
              <a:buFont typeface="Arial"/>
              <a:buChar char="•"/>
            </a:pPr>
            <a:r>
              <a:rPr lang="es-MX" sz="2000">
                <a:ea typeface="+mn-lt"/>
                <a:cs typeface="+mn-lt"/>
              </a:rPr>
              <a:t> PDMS (Polydimethylsiloxane): can absorb small hydrophobic molecules (biomolecules or drugs) from       the solution.</a:t>
            </a:r>
            <a:endParaRPr lang="es-MX" sz="2000">
              <a:cs typeface="Calibri" panose="020F0502020204030204"/>
            </a:endParaRPr>
          </a:p>
          <a:p>
            <a:pPr marL="0" indent="0" algn="just">
              <a:lnSpc>
                <a:spcPct val="150000"/>
              </a:lnSpc>
              <a:buNone/>
            </a:pPr>
            <a:endParaRPr lang="es-MX" sz="2400">
              <a:cs typeface="Calibri" panose="020F0502020204030204"/>
            </a:endParaRPr>
          </a:p>
          <a:p>
            <a:pPr marL="0" indent="0" algn="just">
              <a:lnSpc>
                <a:spcPct val="150000"/>
              </a:lnSpc>
              <a:buNone/>
            </a:pPr>
            <a:endParaRPr lang="es-MX" sz="2400">
              <a:cs typeface="Calibri" panose="020F0502020204030204"/>
            </a:endParaRPr>
          </a:p>
          <a:p>
            <a:pPr marL="0" indent="0">
              <a:buNone/>
            </a:pPr>
            <a:endParaRPr lang="es-MX">
              <a:cs typeface="Calibri" panose="020F0502020204030204"/>
            </a:endParaRPr>
          </a:p>
        </p:txBody>
      </p:sp>
      <p:pic>
        <p:nvPicPr>
          <p:cNvPr id="4" name="Audio Recording Nov 26, 2021 at 12:18:19 PM" descr="Audio Recording Nov 26, 2021 at 12:18:19 PM">
            <a:hlinkClick r:id="" action="ppaction://media"/>
            <a:extLst>
              <a:ext uri="{FF2B5EF4-FFF2-40B4-BE49-F238E27FC236}">
                <a16:creationId xmlns:a16="http://schemas.microsoft.com/office/drawing/2014/main" id="{4212B3CC-F6CD-9847-87D8-928E04DEEF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84114" y="5680075"/>
            <a:ext cx="812800" cy="812800"/>
          </a:xfrm>
          <a:prstGeom prst="rect">
            <a:avLst/>
          </a:prstGeom>
        </p:spPr>
      </p:pic>
    </p:spTree>
    <p:extLst>
      <p:ext uri="{BB962C8B-B14F-4D97-AF65-F5344CB8AC3E}">
        <p14:creationId xmlns:p14="http://schemas.microsoft.com/office/powerpoint/2010/main" val="387212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5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A013F5-C0A0-4B51-B949-4B8CCF3922EC}"/>
              </a:ext>
            </a:extLst>
          </p:cNvPr>
          <p:cNvSpPr>
            <a:spLocks noGrp="1"/>
          </p:cNvSpPr>
          <p:nvPr>
            <p:ph type="title"/>
          </p:nvPr>
        </p:nvSpPr>
        <p:spPr/>
        <p:txBody>
          <a:bodyPr/>
          <a:lstStyle/>
          <a:p>
            <a:pPr algn="ctr"/>
            <a:r>
              <a:rPr lang="es-MX" b="1">
                <a:cs typeface="Calibri Light"/>
              </a:rPr>
              <a:t>Bio-</a:t>
            </a:r>
            <a:r>
              <a:rPr lang="es-MX" b="1" err="1">
                <a:cs typeface="Calibri Light"/>
              </a:rPr>
              <a:t>Ink</a:t>
            </a:r>
            <a:r>
              <a:rPr lang="es-MX" b="1">
                <a:cs typeface="Calibri Light"/>
              </a:rPr>
              <a:t> </a:t>
            </a:r>
            <a:r>
              <a:rPr lang="es-MX" b="1" err="1">
                <a:cs typeface="Calibri Light"/>
              </a:rPr>
              <a:t>Synthesis</a:t>
            </a:r>
            <a:endParaRPr lang="es-MX" b="1">
              <a:cs typeface="Calibri Light"/>
            </a:endParaRPr>
          </a:p>
        </p:txBody>
      </p:sp>
      <p:sp>
        <p:nvSpPr>
          <p:cNvPr id="4" name="CuadroTexto 3">
            <a:extLst>
              <a:ext uri="{FF2B5EF4-FFF2-40B4-BE49-F238E27FC236}">
                <a16:creationId xmlns:a16="http://schemas.microsoft.com/office/drawing/2014/main" id="{AEA2C671-7B9B-4C67-B43B-8A585386303A}"/>
              </a:ext>
            </a:extLst>
          </p:cNvPr>
          <p:cNvSpPr txBox="1"/>
          <p:nvPr/>
        </p:nvSpPr>
        <p:spPr>
          <a:xfrm>
            <a:off x="842514" y="1877684"/>
            <a:ext cx="1040633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MX" sz="2000"/>
              <a:t>6</a:t>
            </a:r>
            <a:r>
              <a:rPr lang="es-MX" sz="2000">
                <a:ea typeface="+mn-lt"/>
                <a:cs typeface="+mn-lt"/>
              </a:rPr>
              <a:t>.) What is the role of Methylcellulose in generating a bio-ink?</a:t>
            </a:r>
            <a:endParaRPr lang="es-MX" sz="2000">
              <a:cs typeface="Calibri"/>
            </a:endParaRPr>
          </a:p>
          <a:p>
            <a:pPr>
              <a:lnSpc>
                <a:spcPct val="150000"/>
              </a:lnSpc>
            </a:pPr>
            <a:endParaRPr lang="es-MX" sz="2000">
              <a:ea typeface="+mn-lt"/>
              <a:cs typeface="+mn-lt"/>
            </a:endParaRPr>
          </a:p>
          <a:p>
            <a:pPr marL="349250" algn="just">
              <a:lnSpc>
                <a:spcPct val="150000"/>
              </a:lnSpc>
            </a:pPr>
            <a:r>
              <a:rPr lang="es-MX" sz="2000">
                <a:ea typeface="+mn-lt"/>
                <a:cs typeface="+mn-lt"/>
              </a:rPr>
              <a:t>• Polar Methylcellulose: high binding affinity to water molecules in aqueous solutions.</a:t>
            </a:r>
            <a:endParaRPr lang="es-MX" sz="2000">
              <a:cs typeface="Calibri"/>
            </a:endParaRPr>
          </a:p>
          <a:p>
            <a:pPr marL="349250" algn="just">
              <a:lnSpc>
                <a:spcPct val="150000"/>
              </a:lnSpc>
            </a:pPr>
            <a:r>
              <a:rPr lang="es-MX" sz="2000">
                <a:ea typeface="+mn-lt"/>
                <a:cs typeface="+mn-lt"/>
              </a:rPr>
              <a:t>• Allows formation of highly viscous hydrogel networks. </a:t>
            </a:r>
            <a:endParaRPr lang="es-MX" sz="2000">
              <a:cs typeface="Calibri"/>
            </a:endParaRPr>
          </a:p>
          <a:p>
            <a:pPr marL="349250" algn="just">
              <a:lnSpc>
                <a:spcPct val="150000"/>
              </a:lnSpc>
            </a:pPr>
            <a:r>
              <a:rPr lang="es-MX" sz="2000">
                <a:ea typeface="+mn-lt"/>
                <a:cs typeface="+mn-lt"/>
              </a:rPr>
              <a:t>• Enhanced viscosity of alginate solution --&gt; increased printability</a:t>
            </a:r>
            <a:endParaRPr lang="es-MX" sz="2000">
              <a:cs typeface="Calibri"/>
            </a:endParaRPr>
          </a:p>
          <a:p>
            <a:pPr algn="l"/>
            <a:endParaRPr lang="es-MX">
              <a:cs typeface="Calibri"/>
            </a:endParaRPr>
          </a:p>
        </p:txBody>
      </p:sp>
      <p:pic>
        <p:nvPicPr>
          <p:cNvPr id="3" name="Audio Recording Nov 26, 2021 at 12:20:28 PM" descr="Audio Recording Nov 26, 2021 at 12:20:28 PM">
            <a:hlinkClick r:id="" action="ppaction://media"/>
            <a:extLst>
              <a:ext uri="{FF2B5EF4-FFF2-40B4-BE49-F238E27FC236}">
                <a16:creationId xmlns:a16="http://schemas.microsoft.com/office/drawing/2014/main" id="{128F9F5C-C57A-D342-8C98-D385CF8935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17943" y="5680075"/>
            <a:ext cx="812800" cy="812800"/>
          </a:xfrm>
          <a:prstGeom prst="rect">
            <a:avLst/>
          </a:prstGeom>
        </p:spPr>
      </p:pic>
    </p:spTree>
    <p:extLst>
      <p:ext uri="{BB962C8B-B14F-4D97-AF65-F5344CB8AC3E}">
        <p14:creationId xmlns:p14="http://schemas.microsoft.com/office/powerpoint/2010/main" val="90307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3|20.1|0.8|22.7|0.4"/>
</p:tagLst>
</file>

<file path=ppt/tags/tag2.xml><?xml version="1.0" encoding="utf-8"?>
<p:tagLst xmlns:a="http://schemas.openxmlformats.org/drawingml/2006/main" xmlns:r="http://schemas.openxmlformats.org/officeDocument/2006/relationships" xmlns:p="http://schemas.openxmlformats.org/presentationml/2006/main">
  <p:tag name="TIMING" val="|0.7|16.7|4.2|27.1|1.3|15.9"/>
</p:tagLst>
</file>

<file path=ppt/tags/tag3.xml><?xml version="1.0" encoding="utf-8"?>
<p:tagLst xmlns:a="http://schemas.openxmlformats.org/drawingml/2006/main" xmlns:r="http://schemas.openxmlformats.org/officeDocument/2006/relationships" xmlns:p="http://schemas.openxmlformats.org/presentationml/2006/main">
  <p:tag name="TIMING" val="|0.9|8.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2887</Words>
  <Application>Microsoft Office PowerPoint</Application>
  <PresentationFormat>Breitbild</PresentationFormat>
  <Paragraphs>268</Paragraphs>
  <Slides>19</Slides>
  <Notes>8</Notes>
  <HiddenSlides>0</HiddenSlides>
  <MMClips>19</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19</vt:i4>
      </vt:variant>
    </vt:vector>
  </HeadingPairs>
  <TitlesOfParts>
    <vt:vector size="27" baseType="lpstr">
      <vt:lpstr>Arial</vt:lpstr>
      <vt:lpstr>Arial</vt:lpstr>
      <vt:lpstr>Calibri</vt:lpstr>
      <vt:lpstr>Calibri Light</vt:lpstr>
      <vt:lpstr>Courier New</vt:lpstr>
      <vt:lpstr>Gotham</vt:lpstr>
      <vt:lpstr>Times New Roman</vt:lpstr>
      <vt:lpstr>office theme</vt:lpstr>
      <vt:lpstr>3D Bio-Printing</vt:lpstr>
      <vt:lpstr>Applications of 3D Bio-Printing</vt:lpstr>
      <vt:lpstr>Types of bioprinting methods</vt:lpstr>
      <vt:lpstr>Natural and synthetic bioinks</vt:lpstr>
      <vt:lpstr>3D structures </vt:lpstr>
      <vt:lpstr>PowerPoint-Präsentation</vt:lpstr>
      <vt:lpstr>Bio-Ink Synthesis </vt:lpstr>
      <vt:lpstr>Bio-Ink Synthesis</vt:lpstr>
      <vt:lpstr>Bio-Ink Synthesis</vt:lpstr>
      <vt:lpstr> Cell Mixing </vt:lpstr>
      <vt:lpstr>PowerPoint-Präsentation</vt:lpstr>
      <vt:lpstr>Calibration</vt:lpstr>
      <vt:lpstr>Further questions</vt:lpstr>
      <vt:lpstr>Further questions</vt:lpstr>
      <vt:lpstr>Further questions</vt:lpstr>
      <vt:lpstr>Further questions</vt:lpstr>
      <vt:lpstr>Further questions</vt:lpstr>
      <vt:lpstr>Further questions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Izar Schärf</dc:creator>
  <cp:lastModifiedBy>Izar Schaerf</cp:lastModifiedBy>
  <cp:revision>1</cp:revision>
  <dcterms:created xsi:type="dcterms:W3CDTF">2021-11-22T13:26:50Z</dcterms:created>
  <dcterms:modified xsi:type="dcterms:W3CDTF">2021-11-28T15:17:35Z</dcterms:modified>
</cp:coreProperties>
</file>